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0"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196"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1522638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2A1C35-679F-465E-AD10-2956E42B5854}"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603514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3236410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65917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1805053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A2A1C35-679F-465E-AD10-2956E42B5854}"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4102569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A2A1C35-679F-465E-AD10-2956E42B5854}" type="datetimeFigureOut">
              <a:rPr lang="en-IN" smtClean="0"/>
              <a:t>28-11-2023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3864464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3954759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1464150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94987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2A1C35-679F-465E-AD10-2956E42B5854}" type="datetimeFigureOut">
              <a:rPr lang="en-IN" smtClean="0"/>
              <a:t>28-11-2023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3149129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2A1C35-679F-465E-AD10-2956E42B5854}"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3190632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2A1C35-679F-465E-AD10-2956E42B5854}" type="datetimeFigureOut">
              <a:rPr lang="en-IN" smtClean="0"/>
              <a:t>28-11-2023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582071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2A1C35-679F-465E-AD10-2956E42B5854}" type="datetimeFigureOut">
              <a:rPr lang="en-IN" smtClean="0"/>
              <a:t>28-11-2023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23740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A1C35-679F-465E-AD10-2956E42B5854}" type="datetimeFigureOut">
              <a:rPr lang="en-IN" smtClean="0"/>
              <a:t>28-11-2023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568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2A1C35-679F-465E-AD10-2956E42B5854}"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2072264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2A1C35-679F-465E-AD10-2956E42B5854}" type="datetimeFigureOut">
              <a:rPr lang="en-IN" smtClean="0"/>
              <a:t>28-11-2023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8094C3D-945F-4BB2-BA31-998DA523654A}" type="slidenum">
              <a:rPr lang="en-IN" smtClean="0"/>
              <a:t>‹#›</a:t>
            </a:fld>
            <a:endParaRPr lang="en-IN"/>
          </a:p>
        </p:txBody>
      </p:sp>
    </p:spTree>
    <p:extLst>
      <p:ext uri="{BB962C8B-B14F-4D97-AF65-F5344CB8AC3E}">
        <p14:creationId xmlns:p14="http://schemas.microsoft.com/office/powerpoint/2010/main" val="1648842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A2A1C35-679F-465E-AD10-2956E42B5854}" type="datetimeFigureOut">
              <a:rPr lang="en-IN" smtClean="0"/>
              <a:t>28-11-2023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8094C3D-945F-4BB2-BA31-998DA523654A}" type="slidenum">
              <a:rPr lang="en-IN" smtClean="0"/>
              <a:t>‹#›</a:t>
            </a:fld>
            <a:endParaRPr lang="en-IN"/>
          </a:p>
        </p:txBody>
      </p:sp>
    </p:spTree>
    <p:extLst>
      <p:ext uri="{BB962C8B-B14F-4D97-AF65-F5344CB8AC3E}">
        <p14:creationId xmlns:p14="http://schemas.microsoft.com/office/powerpoint/2010/main" val="2292557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89E7-60EE-D43D-AC87-F31E704E0F30}"/>
              </a:ext>
            </a:extLst>
          </p:cNvPr>
          <p:cNvSpPr>
            <a:spLocks noGrp="1"/>
          </p:cNvSpPr>
          <p:nvPr>
            <p:ph type="ctrTitle"/>
          </p:nvPr>
        </p:nvSpPr>
        <p:spPr>
          <a:xfrm>
            <a:off x="1154955" y="537882"/>
            <a:ext cx="8825658" cy="4239499"/>
          </a:xfrm>
        </p:spPr>
        <p:txBody>
          <a:bodyPr/>
          <a:lstStyle/>
          <a:p>
            <a:pPr algn="ctr"/>
            <a:r>
              <a:rPr lang="en-US" b="0" i="0" dirty="0">
                <a:solidFill>
                  <a:schemeClr val="bg1"/>
                </a:solidFill>
                <a:effectLst/>
                <a:latin typeface="Roboto" panose="02000000000000000000" pitchFamily="2" charset="0"/>
              </a:rPr>
              <a:t> BOOK RECOMMENDATION SYSTEM</a:t>
            </a:r>
            <a:br>
              <a:rPr lang="en-US" b="0" i="0" dirty="0">
                <a:solidFill>
                  <a:schemeClr val="bg1"/>
                </a:solidFill>
                <a:effectLst/>
                <a:latin typeface="Roboto" panose="02000000000000000000" pitchFamily="2" charset="0"/>
              </a:rPr>
            </a:br>
            <a:r>
              <a:rPr lang="en-US" sz="1800" b="0" i="0" dirty="0">
                <a:solidFill>
                  <a:schemeClr val="bg1"/>
                </a:solidFill>
                <a:effectLst/>
                <a:latin typeface="Roboto" panose="02000000000000000000" pitchFamily="2" charset="0"/>
              </a:rPr>
              <a:t>(P-307)</a:t>
            </a:r>
            <a:br>
              <a:rPr lang="en-US" sz="2400" b="0" i="0" dirty="0">
                <a:solidFill>
                  <a:schemeClr val="bg1"/>
                </a:solidFill>
                <a:effectLst/>
                <a:latin typeface="Roboto" panose="02000000000000000000" pitchFamily="2" charset="0"/>
              </a:rPr>
            </a:br>
            <a:r>
              <a:rPr lang="en-US" sz="2400" b="0" i="0" dirty="0">
                <a:solidFill>
                  <a:schemeClr val="bg1"/>
                </a:solidFill>
                <a:effectLst/>
                <a:latin typeface="Roboto" panose="02000000000000000000" pitchFamily="2" charset="0"/>
              </a:rPr>
              <a:t>GROUP-2</a:t>
            </a:r>
            <a:br>
              <a:rPr lang="en-US" b="0" i="0" dirty="0">
                <a:solidFill>
                  <a:srgbClr val="212121"/>
                </a:solidFill>
                <a:effectLst/>
                <a:latin typeface="Roboto" panose="02000000000000000000" pitchFamily="2" charset="0"/>
              </a:rPr>
            </a:br>
            <a:endParaRPr lang="en-IN" dirty="0"/>
          </a:p>
        </p:txBody>
      </p:sp>
      <p:sp>
        <p:nvSpPr>
          <p:cNvPr id="3" name="Subtitle 2">
            <a:extLst>
              <a:ext uri="{FF2B5EF4-FFF2-40B4-BE49-F238E27FC236}">
                <a16:creationId xmlns:a16="http://schemas.microsoft.com/office/drawing/2014/main" id="{250D74D4-A38F-1207-A623-A60241510C71}"/>
              </a:ext>
            </a:extLst>
          </p:cNvPr>
          <p:cNvSpPr>
            <a:spLocks noGrp="1"/>
          </p:cNvSpPr>
          <p:nvPr>
            <p:ph type="subTitle" idx="1"/>
          </p:nvPr>
        </p:nvSpPr>
        <p:spPr>
          <a:xfrm>
            <a:off x="1154955" y="4195482"/>
            <a:ext cx="8825658" cy="1443318"/>
          </a:xfrm>
        </p:spPr>
        <p:txBody>
          <a:bodyPr>
            <a:noAutofit/>
          </a:bodyPr>
          <a:lstStyle/>
          <a:p>
            <a:r>
              <a:rPr lang="en-US" sz="1600" b="0" i="0" dirty="0">
                <a:solidFill>
                  <a:schemeClr val="bg1"/>
                </a:solidFill>
                <a:effectLst/>
                <a:latin typeface="Roboto" panose="02000000000000000000" pitchFamily="2" charset="0"/>
              </a:rPr>
              <a:t>ROHAN KUMAR</a:t>
            </a:r>
            <a:br>
              <a:rPr lang="en-US" sz="1600" b="0" i="0" dirty="0">
                <a:solidFill>
                  <a:schemeClr val="bg1"/>
                </a:solidFill>
                <a:effectLst/>
                <a:latin typeface="Roboto" panose="02000000000000000000" pitchFamily="2" charset="0"/>
              </a:rPr>
            </a:br>
            <a:r>
              <a:rPr lang="en-US" sz="1600" b="0" i="0" dirty="0">
                <a:solidFill>
                  <a:schemeClr val="bg1"/>
                </a:solidFill>
                <a:effectLst/>
                <a:latin typeface="Roboto" panose="02000000000000000000" pitchFamily="2" charset="0"/>
              </a:rPr>
              <a:t>SUDIPTA DAS</a:t>
            </a:r>
          </a:p>
          <a:p>
            <a:r>
              <a:rPr lang="en-US" sz="1600" b="0" i="0" dirty="0">
                <a:solidFill>
                  <a:schemeClr val="bg1"/>
                </a:solidFill>
                <a:effectLst/>
                <a:latin typeface="Roboto" panose="02000000000000000000" pitchFamily="2" charset="0"/>
              </a:rPr>
              <a:t>NIKHITHA K R</a:t>
            </a:r>
            <a:br>
              <a:rPr lang="en-US" sz="1600" b="0" i="0" dirty="0">
                <a:solidFill>
                  <a:schemeClr val="bg1"/>
                </a:solidFill>
                <a:effectLst/>
                <a:latin typeface="Roboto" panose="02000000000000000000" pitchFamily="2" charset="0"/>
              </a:rPr>
            </a:br>
            <a:r>
              <a:rPr lang="en-US" sz="1600" b="0" i="0" dirty="0">
                <a:solidFill>
                  <a:schemeClr val="bg1"/>
                </a:solidFill>
                <a:effectLst/>
                <a:latin typeface="Roboto" panose="02000000000000000000" pitchFamily="2" charset="0"/>
              </a:rPr>
              <a:t>ANJAIL NITIN GAIKWAD</a:t>
            </a:r>
            <a:br>
              <a:rPr lang="en-US" sz="1600" b="0" i="0" dirty="0">
                <a:solidFill>
                  <a:schemeClr val="bg1"/>
                </a:solidFill>
                <a:effectLst/>
                <a:latin typeface="Roboto" panose="02000000000000000000" pitchFamily="2" charset="0"/>
              </a:rPr>
            </a:br>
            <a:r>
              <a:rPr lang="en-US" sz="1600" b="0" i="0" dirty="0">
                <a:solidFill>
                  <a:schemeClr val="bg1"/>
                </a:solidFill>
                <a:effectLst/>
                <a:latin typeface="Roboto" panose="02000000000000000000" pitchFamily="2" charset="0"/>
              </a:rPr>
              <a:t>MOHAN SAMADHAN  PATIL</a:t>
            </a:r>
            <a:br>
              <a:rPr lang="en-US" sz="1600" b="0" i="0" dirty="0">
                <a:solidFill>
                  <a:srgbClr val="212121"/>
                </a:solidFill>
                <a:effectLst/>
                <a:latin typeface="Roboto" panose="02000000000000000000" pitchFamily="2" charset="0"/>
              </a:rPr>
            </a:br>
            <a:endParaRPr lang="en-IN" sz="1600" dirty="0"/>
          </a:p>
        </p:txBody>
      </p:sp>
    </p:spTree>
    <p:extLst>
      <p:ext uri="{BB962C8B-B14F-4D97-AF65-F5344CB8AC3E}">
        <p14:creationId xmlns:p14="http://schemas.microsoft.com/office/powerpoint/2010/main" val="2612147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EF3B7-47C6-3884-F518-61422681FD2C}"/>
              </a:ext>
            </a:extLst>
          </p:cNvPr>
          <p:cNvSpPr>
            <a:spLocks noGrp="1"/>
          </p:cNvSpPr>
          <p:nvPr>
            <p:ph type="title"/>
          </p:nvPr>
        </p:nvSpPr>
        <p:spPr/>
        <p:txBody>
          <a:bodyPr/>
          <a:lstStyle/>
          <a:p>
            <a:r>
              <a:rPr lang="en-IN" b="1" i="0" dirty="0">
                <a:solidFill>
                  <a:schemeClr val="bg1"/>
                </a:solidFill>
                <a:effectLst/>
                <a:latin typeface="Roboto" panose="02000000000000000000" pitchFamily="2" charset="0"/>
              </a:rPr>
              <a:t>Merging All Dataset</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3047D295-AD4F-02FD-0B08-94C0B14381D4}"/>
              </a:ext>
            </a:extLst>
          </p:cNvPr>
          <p:cNvPicPr>
            <a:picLocks noChangeAspect="1"/>
          </p:cNvPicPr>
          <p:nvPr/>
        </p:nvPicPr>
        <p:blipFill>
          <a:blip r:embed="rId2"/>
          <a:stretch>
            <a:fillRect/>
          </a:stretch>
        </p:blipFill>
        <p:spPr>
          <a:xfrm>
            <a:off x="506245" y="1380565"/>
            <a:ext cx="6073849" cy="4401670"/>
          </a:xfrm>
          <a:prstGeom prst="rect">
            <a:avLst/>
          </a:prstGeom>
        </p:spPr>
      </p:pic>
      <p:pic>
        <p:nvPicPr>
          <p:cNvPr id="6" name="Picture 5">
            <a:extLst>
              <a:ext uri="{FF2B5EF4-FFF2-40B4-BE49-F238E27FC236}">
                <a16:creationId xmlns:a16="http://schemas.microsoft.com/office/drawing/2014/main" id="{0A2A41D6-B7F9-B95E-F243-7D5D68F726A8}"/>
              </a:ext>
            </a:extLst>
          </p:cNvPr>
          <p:cNvPicPr>
            <a:picLocks noChangeAspect="1"/>
          </p:cNvPicPr>
          <p:nvPr/>
        </p:nvPicPr>
        <p:blipFill>
          <a:blip r:embed="rId3"/>
          <a:stretch>
            <a:fillRect/>
          </a:stretch>
        </p:blipFill>
        <p:spPr>
          <a:xfrm>
            <a:off x="6732493" y="1380564"/>
            <a:ext cx="4953262" cy="4658511"/>
          </a:xfrm>
          <a:prstGeom prst="rect">
            <a:avLst/>
          </a:prstGeom>
        </p:spPr>
      </p:pic>
    </p:spTree>
    <p:extLst>
      <p:ext uri="{BB962C8B-B14F-4D97-AF65-F5344CB8AC3E}">
        <p14:creationId xmlns:p14="http://schemas.microsoft.com/office/powerpoint/2010/main" val="37500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6F23-E5D0-625C-4927-7B66B31E6D5A}"/>
              </a:ext>
            </a:extLst>
          </p:cNvPr>
          <p:cNvSpPr>
            <a:spLocks noGrp="1"/>
          </p:cNvSpPr>
          <p:nvPr>
            <p:ph type="title"/>
          </p:nvPr>
        </p:nvSpPr>
        <p:spPr/>
        <p:txBody>
          <a:bodyPr/>
          <a:lstStyle/>
          <a:p>
            <a:r>
              <a:rPr lang="en-IN" b="1" i="0" dirty="0">
                <a:solidFill>
                  <a:schemeClr val="bg1"/>
                </a:solidFill>
                <a:effectLst/>
                <a:latin typeface="Roboto" panose="02000000000000000000" pitchFamily="2" charset="0"/>
              </a:rPr>
              <a:t>Popularity Based Filtering</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0B54D6A9-5D4B-219F-454D-1E071E2AA002}"/>
              </a:ext>
            </a:extLst>
          </p:cNvPr>
          <p:cNvPicPr>
            <a:picLocks noChangeAspect="1"/>
          </p:cNvPicPr>
          <p:nvPr/>
        </p:nvPicPr>
        <p:blipFill>
          <a:blip r:embed="rId2"/>
          <a:stretch>
            <a:fillRect/>
          </a:stretch>
        </p:blipFill>
        <p:spPr>
          <a:xfrm>
            <a:off x="1154954" y="2314387"/>
            <a:ext cx="8579372" cy="4041589"/>
          </a:xfrm>
          <a:prstGeom prst="rect">
            <a:avLst/>
          </a:prstGeom>
        </p:spPr>
      </p:pic>
    </p:spTree>
    <p:extLst>
      <p:ext uri="{BB962C8B-B14F-4D97-AF65-F5344CB8AC3E}">
        <p14:creationId xmlns:p14="http://schemas.microsoft.com/office/powerpoint/2010/main" val="208175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070AB-842F-104A-6957-B65C67F1F75E}"/>
              </a:ext>
            </a:extLst>
          </p:cNvPr>
          <p:cNvSpPr>
            <a:spLocks noGrp="1"/>
          </p:cNvSpPr>
          <p:nvPr>
            <p:ph type="title"/>
          </p:nvPr>
        </p:nvSpPr>
        <p:spPr/>
        <p:txBody>
          <a:bodyPr/>
          <a:lstStyle/>
          <a:p>
            <a:r>
              <a:rPr lang="en-US" sz="1400" b="0" i="0" dirty="0">
                <a:solidFill>
                  <a:schemeClr val="bg1"/>
                </a:solidFill>
                <a:effectLst/>
                <a:latin typeface="source-serif-pro"/>
              </a:rPr>
              <a:t>Here we used 90th percentile as our cutoff. In other words, for a book to feature in the charts, it must have more votes than at least 90% of the books in the list.</a:t>
            </a:r>
            <a:br>
              <a:rPr lang="en-US" sz="1400" b="0" i="0" dirty="0">
                <a:solidFill>
                  <a:schemeClr val="bg1"/>
                </a:solidFill>
                <a:effectLst/>
                <a:latin typeface="source-serif-pro"/>
              </a:rPr>
            </a:br>
            <a:r>
              <a:rPr lang="en-US" sz="1400" b="0" i="0" dirty="0">
                <a:solidFill>
                  <a:schemeClr val="bg1"/>
                </a:solidFill>
                <a:effectLst/>
                <a:latin typeface="source-serif-pro"/>
              </a:rPr>
              <a:t>We see that there are 38570 books which qualify to be in this list. Now, we need to calculate our metric for each qualified book. To do this, we will define a function, </a:t>
            </a:r>
            <a:r>
              <a:rPr lang="en-US" sz="1400" b="1" i="0" dirty="0">
                <a:solidFill>
                  <a:schemeClr val="bg1"/>
                </a:solidFill>
                <a:effectLst/>
                <a:latin typeface="source-serif-pro"/>
              </a:rPr>
              <a:t>weighted_rating()</a:t>
            </a:r>
            <a:r>
              <a:rPr lang="en-US" sz="1400" b="0" i="0" dirty="0">
                <a:solidFill>
                  <a:schemeClr val="bg1"/>
                </a:solidFill>
                <a:effectLst/>
                <a:latin typeface="source-serif-pro"/>
              </a:rPr>
              <a:t> and define a new feature score, of which we’ll calculate the value by applying this function to our DataFrame of qualified books:</a:t>
            </a:r>
            <a:br>
              <a:rPr lang="en-US" b="0" i="0" dirty="0">
                <a:solidFill>
                  <a:srgbClr val="242424"/>
                </a:solidFill>
                <a:effectLst/>
                <a:latin typeface="source-serif-pro"/>
              </a:rPr>
            </a:br>
            <a:endParaRPr lang="en-IN" dirty="0"/>
          </a:p>
        </p:txBody>
      </p:sp>
      <p:pic>
        <p:nvPicPr>
          <p:cNvPr id="4" name="Picture 3">
            <a:extLst>
              <a:ext uri="{FF2B5EF4-FFF2-40B4-BE49-F238E27FC236}">
                <a16:creationId xmlns:a16="http://schemas.microsoft.com/office/drawing/2014/main" id="{BE7A76B3-DFCA-E6E7-85B5-987A91351B51}"/>
              </a:ext>
            </a:extLst>
          </p:cNvPr>
          <p:cNvPicPr>
            <a:picLocks noChangeAspect="1"/>
          </p:cNvPicPr>
          <p:nvPr/>
        </p:nvPicPr>
        <p:blipFill>
          <a:blip r:embed="rId2"/>
          <a:stretch>
            <a:fillRect/>
          </a:stretch>
        </p:blipFill>
        <p:spPr>
          <a:xfrm>
            <a:off x="506245" y="1595719"/>
            <a:ext cx="11179509" cy="1757082"/>
          </a:xfrm>
          <a:prstGeom prst="rect">
            <a:avLst/>
          </a:prstGeom>
        </p:spPr>
      </p:pic>
      <p:pic>
        <p:nvPicPr>
          <p:cNvPr id="6" name="Picture 5">
            <a:extLst>
              <a:ext uri="{FF2B5EF4-FFF2-40B4-BE49-F238E27FC236}">
                <a16:creationId xmlns:a16="http://schemas.microsoft.com/office/drawing/2014/main" id="{19E57DD2-5DDF-0508-4F80-A8E23478A625}"/>
              </a:ext>
            </a:extLst>
          </p:cNvPr>
          <p:cNvPicPr>
            <a:picLocks noChangeAspect="1"/>
          </p:cNvPicPr>
          <p:nvPr/>
        </p:nvPicPr>
        <p:blipFill>
          <a:blip r:embed="rId3"/>
          <a:stretch>
            <a:fillRect/>
          </a:stretch>
        </p:blipFill>
        <p:spPr>
          <a:xfrm>
            <a:off x="600635" y="3429000"/>
            <a:ext cx="11268636" cy="3177815"/>
          </a:xfrm>
          <a:prstGeom prst="rect">
            <a:avLst/>
          </a:prstGeom>
        </p:spPr>
      </p:pic>
    </p:spTree>
    <p:extLst>
      <p:ext uri="{BB962C8B-B14F-4D97-AF65-F5344CB8AC3E}">
        <p14:creationId xmlns:p14="http://schemas.microsoft.com/office/powerpoint/2010/main" val="20958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D1B65-FBE8-4A71-E6C8-EEEA75B691D3}"/>
              </a:ext>
            </a:extLst>
          </p:cNvPr>
          <p:cNvSpPr>
            <a:spLocks noGrp="1"/>
          </p:cNvSpPr>
          <p:nvPr>
            <p:ph type="title"/>
          </p:nvPr>
        </p:nvSpPr>
        <p:spPr/>
        <p:txBody>
          <a:bodyPr/>
          <a:lstStyle/>
          <a:p>
            <a:r>
              <a:rPr lang="en-IN" sz="2000" b="1" i="0" dirty="0">
                <a:solidFill>
                  <a:schemeClr val="bg1"/>
                </a:solidFill>
                <a:effectLst/>
                <a:latin typeface="Roboto" panose="02000000000000000000" pitchFamily="2" charset="0"/>
              </a:rPr>
              <a:t>Model Based Collaborative Filtering</a:t>
            </a:r>
            <a:br>
              <a:rPr lang="en-IN" sz="1200" b="0" i="0" dirty="0">
                <a:solidFill>
                  <a:schemeClr val="bg1"/>
                </a:solidFill>
                <a:effectLst/>
                <a:latin typeface="Roboto" panose="02000000000000000000" pitchFamily="2" charset="0"/>
              </a:rPr>
            </a:br>
            <a:r>
              <a:rPr lang="en-US" sz="1200" b="0" i="0" dirty="0">
                <a:solidFill>
                  <a:schemeClr val="bg1"/>
                </a:solidFill>
                <a:effectLst/>
                <a:latin typeface="Roboto" panose="02000000000000000000" pitchFamily="2" charset="0"/>
              </a:rPr>
              <a:t>This analysis will focus on book recommendations based on Book-Crossing dataset. To reduce the dimensionality of the dataset and avoid running into memory error we will focus on users with at least 3 ratings and top 10% most frequently rated books.</a:t>
            </a:r>
            <a:br>
              <a:rPr lang="en-US" sz="1200" dirty="0">
                <a:solidFill>
                  <a:schemeClr val="bg1"/>
                </a:solidFill>
              </a:rPr>
            </a:br>
            <a:r>
              <a:rPr lang="en-US" sz="1200" b="0" i="0" dirty="0">
                <a:solidFill>
                  <a:schemeClr val="bg1"/>
                </a:solidFill>
                <a:effectLst/>
                <a:latin typeface="Roboto" panose="02000000000000000000" pitchFamily="2" charset="0"/>
              </a:rPr>
              <a:t>The recommender systems will be built using surprise package (Matrix Factorization - based models)</a:t>
            </a:r>
            <a:endParaRPr lang="en-IN" sz="1200" dirty="0">
              <a:solidFill>
                <a:schemeClr val="bg1"/>
              </a:solidFill>
            </a:endParaRPr>
          </a:p>
        </p:txBody>
      </p:sp>
      <p:pic>
        <p:nvPicPr>
          <p:cNvPr id="4" name="Picture 3">
            <a:extLst>
              <a:ext uri="{FF2B5EF4-FFF2-40B4-BE49-F238E27FC236}">
                <a16:creationId xmlns:a16="http://schemas.microsoft.com/office/drawing/2014/main" id="{05FD13F5-7229-1AFA-CB32-ED0096186614}"/>
              </a:ext>
            </a:extLst>
          </p:cNvPr>
          <p:cNvPicPr>
            <a:picLocks noChangeAspect="1"/>
          </p:cNvPicPr>
          <p:nvPr/>
        </p:nvPicPr>
        <p:blipFill>
          <a:blip r:embed="rId2"/>
          <a:stretch>
            <a:fillRect/>
          </a:stretch>
        </p:blipFill>
        <p:spPr>
          <a:xfrm>
            <a:off x="811072" y="2026024"/>
            <a:ext cx="10569856" cy="4697506"/>
          </a:xfrm>
          <a:prstGeom prst="rect">
            <a:avLst/>
          </a:prstGeom>
        </p:spPr>
      </p:pic>
    </p:spTree>
    <p:extLst>
      <p:ext uri="{BB962C8B-B14F-4D97-AF65-F5344CB8AC3E}">
        <p14:creationId xmlns:p14="http://schemas.microsoft.com/office/powerpoint/2010/main" val="129997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9247-7E3A-A377-D3C1-679CDB4FD276}"/>
              </a:ext>
            </a:extLst>
          </p:cNvPr>
          <p:cNvSpPr>
            <a:spLocks noGrp="1"/>
          </p:cNvSpPr>
          <p:nvPr>
            <p:ph type="title"/>
          </p:nvPr>
        </p:nvSpPr>
        <p:spPr/>
        <p:txBody>
          <a:bodyPr/>
          <a:lstStyle/>
          <a:p>
            <a:r>
              <a:rPr lang="en-US" sz="2000" b="0" i="0" dirty="0">
                <a:solidFill>
                  <a:schemeClr val="bg1"/>
                </a:solidFill>
                <a:effectLst/>
                <a:latin typeface="Roboto" panose="02000000000000000000" pitchFamily="2" charset="0"/>
              </a:rPr>
              <a:t>SVD and NMF models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2F70CEBC-AEB0-4DCF-DFB7-5F4297601172}"/>
              </a:ext>
            </a:extLst>
          </p:cNvPr>
          <p:cNvPicPr>
            <a:picLocks noChangeAspect="1"/>
          </p:cNvPicPr>
          <p:nvPr/>
        </p:nvPicPr>
        <p:blipFill>
          <a:blip r:embed="rId2"/>
          <a:stretch>
            <a:fillRect/>
          </a:stretch>
        </p:blipFill>
        <p:spPr>
          <a:xfrm>
            <a:off x="609600" y="1416424"/>
            <a:ext cx="10100710" cy="4896995"/>
          </a:xfrm>
          <a:prstGeom prst="rect">
            <a:avLst/>
          </a:prstGeom>
        </p:spPr>
      </p:pic>
    </p:spTree>
    <p:extLst>
      <p:ext uri="{BB962C8B-B14F-4D97-AF65-F5344CB8AC3E}">
        <p14:creationId xmlns:p14="http://schemas.microsoft.com/office/powerpoint/2010/main" val="3157398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57BE-8AB1-3CDD-88C3-6C12D85FE2B9}"/>
              </a:ext>
            </a:extLst>
          </p:cNvPr>
          <p:cNvSpPr>
            <a:spLocks noGrp="1"/>
          </p:cNvSpPr>
          <p:nvPr>
            <p:ph type="title"/>
          </p:nvPr>
        </p:nvSpPr>
        <p:spPr/>
        <p:txBody>
          <a:bodyPr/>
          <a:lstStyle/>
          <a:p>
            <a:br>
              <a:rPr lang="en-US" sz="1600" b="0" i="0" dirty="0">
                <a:solidFill>
                  <a:schemeClr val="bg1"/>
                </a:solidFill>
                <a:effectLst/>
                <a:latin typeface="Roboto" panose="02000000000000000000" pitchFamily="2" charset="0"/>
              </a:rPr>
            </a:br>
            <a:br>
              <a:rPr lang="en-US" sz="1600" b="0" i="0" dirty="0">
                <a:solidFill>
                  <a:schemeClr val="bg1"/>
                </a:solidFill>
                <a:effectLst/>
                <a:latin typeface="Roboto" panose="02000000000000000000" pitchFamily="2" charset="0"/>
              </a:rPr>
            </a:br>
            <a:r>
              <a:rPr lang="en-US" sz="2000" b="0" i="0" dirty="0">
                <a:solidFill>
                  <a:schemeClr val="bg1"/>
                </a:solidFill>
                <a:effectLst/>
                <a:latin typeface="Roboto" panose="02000000000000000000" pitchFamily="2" charset="0"/>
              </a:rPr>
              <a:t>SVD algorithm</a:t>
            </a:r>
            <a:br>
              <a:rPr lang="en-US" sz="2000" b="0" i="0" dirty="0">
                <a:solidFill>
                  <a:schemeClr val="bg1"/>
                </a:solidFill>
                <a:effectLst/>
                <a:latin typeface="Roboto" panose="02000000000000000000" pitchFamily="2" charset="0"/>
              </a:rPr>
            </a:br>
            <a:r>
              <a:rPr lang="en-US" sz="2000" b="0" i="0" dirty="0">
                <a:solidFill>
                  <a:schemeClr val="bg1"/>
                </a:solidFill>
                <a:effectLst/>
                <a:latin typeface="Roboto" panose="02000000000000000000" pitchFamily="2" charset="0"/>
              </a:rPr>
              <a:t>As a result, regarding the majority of parameters, the default setting is the most optimal one. The improvement obtained with Grid Search is very small.</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0A93B3D7-3DD8-0A92-CD0A-6873FDC5A478}"/>
              </a:ext>
            </a:extLst>
          </p:cNvPr>
          <p:cNvPicPr>
            <a:picLocks noChangeAspect="1"/>
          </p:cNvPicPr>
          <p:nvPr/>
        </p:nvPicPr>
        <p:blipFill>
          <a:blip r:embed="rId2"/>
          <a:stretch>
            <a:fillRect/>
          </a:stretch>
        </p:blipFill>
        <p:spPr>
          <a:xfrm>
            <a:off x="559590" y="2061091"/>
            <a:ext cx="11072820" cy="4599685"/>
          </a:xfrm>
          <a:prstGeom prst="rect">
            <a:avLst/>
          </a:prstGeom>
        </p:spPr>
      </p:pic>
    </p:spTree>
    <p:extLst>
      <p:ext uri="{BB962C8B-B14F-4D97-AF65-F5344CB8AC3E}">
        <p14:creationId xmlns:p14="http://schemas.microsoft.com/office/powerpoint/2010/main" val="178468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1A8B0-414D-3EF3-0E30-1F4D27F783F9}"/>
              </a:ext>
            </a:extLst>
          </p:cNvPr>
          <p:cNvSpPr>
            <a:spLocks noGrp="1"/>
          </p:cNvSpPr>
          <p:nvPr>
            <p:ph type="title"/>
          </p:nvPr>
        </p:nvSpPr>
        <p:spPr/>
        <p:txBody>
          <a:bodyPr/>
          <a:lstStyle/>
          <a:p>
            <a:br>
              <a:rPr lang="en-US" sz="1400" dirty="0">
                <a:solidFill>
                  <a:schemeClr val="bg1"/>
                </a:solidFill>
                <a:latin typeface="Courier New" panose="02070309020205020404" pitchFamily="49" charset="0"/>
              </a:rPr>
            </a:br>
            <a:br>
              <a:rPr lang="en-US" sz="1400" dirty="0">
                <a:solidFill>
                  <a:schemeClr val="bg1"/>
                </a:solidFill>
                <a:latin typeface="Courier New" panose="02070309020205020404" pitchFamily="49" charset="0"/>
              </a:rPr>
            </a:br>
            <a:r>
              <a:rPr lang="en-US" sz="1400" b="0" dirty="0">
                <a:solidFill>
                  <a:schemeClr val="bg1"/>
                </a:solidFill>
                <a:effectLst/>
                <a:latin typeface="Courier New" panose="02070309020205020404" pitchFamily="49" charset="0"/>
              </a:rPr>
              <a:t>Collaborative Filtering model</a:t>
            </a:r>
            <a:br>
              <a:rPr lang="en-US" sz="1400" b="0" dirty="0">
                <a:solidFill>
                  <a:schemeClr val="bg1"/>
                </a:solidFill>
                <a:effectLst/>
                <a:latin typeface="Courier New" panose="02070309020205020404" pitchFamily="49" charset="0"/>
              </a:rPr>
            </a:br>
            <a:r>
              <a:rPr lang="en-US" sz="1400" b="0" dirty="0">
                <a:solidFill>
                  <a:schemeClr val="bg1"/>
                </a:solidFill>
                <a:effectLst/>
                <a:latin typeface="Courier New" panose="02070309020205020404" pitchFamily="49" charset="0"/>
              </a:rPr>
              <a:t>In this part, let's examine in detail the results obtained by the SVD model that provided the best RMSE score.</a:t>
            </a:r>
            <a:br>
              <a:rPr lang="en-US" b="0" dirty="0">
                <a:solidFill>
                  <a:srgbClr val="000000"/>
                </a:solidFill>
                <a:effectLst/>
                <a:latin typeface="Courier New" panose="02070309020205020404" pitchFamily="49" charset="0"/>
              </a:rPr>
            </a:br>
            <a:endParaRPr lang="en-IN" dirty="0"/>
          </a:p>
        </p:txBody>
      </p:sp>
      <p:pic>
        <p:nvPicPr>
          <p:cNvPr id="4" name="Picture 3">
            <a:extLst>
              <a:ext uri="{FF2B5EF4-FFF2-40B4-BE49-F238E27FC236}">
                <a16:creationId xmlns:a16="http://schemas.microsoft.com/office/drawing/2014/main" id="{111A7BA3-7BE6-9609-266B-C250CB34C5F1}"/>
              </a:ext>
            </a:extLst>
          </p:cNvPr>
          <p:cNvPicPr>
            <a:picLocks noChangeAspect="1"/>
          </p:cNvPicPr>
          <p:nvPr/>
        </p:nvPicPr>
        <p:blipFill>
          <a:blip r:embed="rId2"/>
          <a:stretch>
            <a:fillRect/>
          </a:stretch>
        </p:blipFill>
        <p:spPr>
          <a:xfrm>
            <a:off x="410987" y="1909481"/>
            <a:ext cx="11370025" cy="4670613"/>
          </a:xfrm>
          <a:prstGeom prst="rect">
            <a:avLst/>
          </a:prstGeom>
        </p:spPr>
      </p:pic>
    </p:spTree>
    <p:extLst>
      <p:ext uri="{BB962C8B-B14F-4D97-AF65-F5344CB8AC3E}">
        <p14:creationId xmlns:p14="http://schemas.microsoft.com/office/powerpoint/2010/main" val="160821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EA76-0663-4690-D9C9-23C2ABD379EA}"/>
              </a:ext>
            </a:extLst>
          </p:cNvPr>
          <p:cNvSpPr>
            <a:spLocks noGrp="1"/>
          </p:cNvSpPr>
          <p:nvPr>
            <p:ph type="title"/>
          </p:nvPr>
        </p:nvSpPr>
        <p:spPr/>
        <p:txBody>
          <a:bodyPr/>
          <a:lstStyle/>
          <a:p>
            <a:br>
              <a:rPr lang="en-US" sz="2000" b="0" dirty="0">
                <a:solidFill>
                  <a:schemeClr val="bg1"/>
                </a:solidFill>
                <a:effectLst/>
                <a:latin typeface="Courier New" panose="02070309020205020404" pitchFamily="49" charset="0"/>
              </a:rPr>
            </a:br>
            <a:r>
              <a:rPr lang="en-US" sz="2000" b="0" dirty="0">
                <a:solidFill>
                  <a:schemeClr val="bg1"/>
                </a:solidFill>
                <a:effectLst/>
                <a:latin typeface="Courier New" panose="02070309020205020404" pitchFamily="49" charset="0"/>
              </a:rPr>
              <a:t>Distribution of actual ratings and </a:t>
            </a:r>
            <a:r>
              <a:rPr lang="en-IN" sz="2000" b="0" dirty="0">
                <a:solidFill>
                  <a:schemeClr val="bg1"/>
                </a:solidFill>
                <a:effectLst/>
                <a:latin typeface="Courier New" panose="02070309020205020404" pitchFamily="49" charset="0"/>
              </a:rPr>
              <a:t>predicted ratings</a:t>
            </a:r>
            <a:br>
              <a:rPr lang="en-IN" sz="2000" b="0" dirty="0">
                <a:solidFill>
                  <a:schemeClr val="bg1"/>
                </a:solidFill>
                <a:effectLst/>
                <a:latin typeface="Courier New" panose="02070309020205020404" pitchFamily="49" charset="0"/>
              </a:rPr>
            </a:br>
            <a:r>
              <a:rPr lang="en-US" sz="2000" b="0" dirty="0">
                <a:solidFill>
                  <a:schemeClr val="bg1"/>
                </a:solidFill>
                <a:effectLst/>
                <a:latin typeface="Courier New" panose="02070309020205020404" pitchFamily="49" charset="0"/>
              </a:rPr>
              <a:t> of books in the test set.</a:t>
            </a:r>
            <a:br>
              <a:rPr lang="en-US" b="0" dirty="0">
                <a:solidFill>
                  <a:srgbClr val="000000"/>
                </a:solidFill>
                <a:effectLst/>
                <a:latin typeface="Courier New" panose="02070309020205020404" pitchFamily="49" charset="0"/>
              </a:rPr>
            </a:br>
            <a:endParaRPr lang="en-IN" dirty="0"/>
          </a:p>
        </p:txBody>
      </p:sp>
      <p:pic>
        <p:nvPicPr>
          <p:cNvPr id="4" name="Picture 3">
            <a:extLst>
              <a:ext uri="{FF2B5EF4-FFF2-40B4-BE49-F238E27FC236}">
                <a16:creationId xmlns:a16="http://schemas.microsoft.com/office/drawing/2014/main" id="{C3C8866F-6C94-08D0-D5F3-6A47AC71A4FF}"/>
              </a:ext>
            </a:extLst>
          </p:cNvPr>
          <p:cNvPicPr>
            <a:picLocks noChangeAspect="1"/>
          </p:cNvPicPr>
          <p:nvPr/>
        </p:nvPicPr>
        <p:blipFill>
          <a:blip r:embed="rId2"/>
          <a:stretch>
            <a:fillRect/>
          </a:stretch>
        </p:blipFill>
        <p:spPr>
          <a:xfrm>
            <a:off x="407177" y="1680632"/>
            <a:ext cx="11377646" cy="4917392"/>
          </a:xfrm>
          <a:prstGeom prst="rect">
            <a:avLst/>
          </a:prstGeom>
        </p:spPr>
      </p:pic>
    </p:spTree>
    <p:extLst>
      <p:ext uri="{BB962C8B-B14F-4D97-AF65-F5344CB8AC3E}">
        <p14:creationId xmlns:p14="http://schemas.microsoft.com/office/powerpoint/2010/main" val="2736386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5CB9C-B10C-36A1-A071-C05329650B54}"/>
              </a:ext>
            </a:extLst>
          </p:cNvPr>
          <p:cNvSpPr>
            <a:spLocks noGrp="1"/>
          </p:cNvSpPr>
          <p:nvPr>
            <p:ph type="title"/>
          </p:nvPr>
        </p:nvSpPr>
        <p:spPr/>
        <p:txBody>
          <a:bodyPr/>
          <a:lstStyle/>
          <a:p>
            <a:br>
              <a:rPr lang="en-US" sz="1100" b="1" i="0" dirty="0">
                <a:solidFill>
                  <a:schemeClr val="bg1"/>
                </a:solidFill>
                <a:effectLst/>
                <a:latin typeface="Roboto" panose="02000000000000000000" pitchFamily="2" charset="0"/>
              </a:rPr>
            </a:br>
            <a:br>
              <a:rPr lang="en-US" sz="1100" b="1" i="0" dirty="0">
                <a:solidFill>
                  <a:schemeClr val="bg1"/>
                </a:solidFill>
                <a:effectLst/>
                <a:latin typeface="Roboto" panose="02000000000000000000" pitchFamily="2" charset="0"/>
              </a:rPr>
            </a:br>
            <a:br>
              <a:rPr lang="en-US" sz="1100" b="1" i="0" dirty="0">
                <a:solidFill>
                  <a:schemeClr val="bg1"/>
                </a:solidFill>
                <a:effectLst/>
                <a:latin typeface="Roboto" panose="02000000000000000000" pitchFamily="2" charset="0"/>
              </a:rPr>
            </a:br>
            <a:br>
              <a:rPr lang="en-US" sz="1100" b="1" i="0" dirty="0">
                <a:solidFill>
                  <a:schemeClr val="bg1"/>
                </a:solidFill>
                <a:effectLst/>
                <a:latin typeface="Roboto" panose="02000000000000000000" pitchFamily="2" charset="0"/>
              </a:rPr>
            </a:br>
            <a:r>
              <a:rPr lang="en-US" sz="2400" b="1" i="0" dirty="0">
                <a:solidFill>
                  <a:schemeClr val="bg1"/>
                </a:solidFill>
                <a:effectLst/>
                <a:latin typeface="Roboto" panose="02000000000000000000" pitchFamily="2" charset="0"/>
              </a:rPr>
              <a:t>Absolute error of predicted ratings</a:t>
            </a:r>
            <a:br>
              <a:rPr lang="en-US" sz="1100" b="0" i="0" dirty="0">
                <a:solidFill>
                  <a:schemeClr val="bg1"/>
                </a:solidFill>
                <a:effectLst/>
                <a:latin typeface="Roboto" panose="02000000000000000000" pitchFamily="2" charset="0"/>
              </a:rPr>
            </a:br>
            <a:r>
              <a:rPr lang="en-US" sz="1100" b="0" i="0" dirty="0">
                <a:solidFill>
                  <a:schemeClr val="bg1"/>
                </a:solidFill>
                <a:effectLst/>
                <a:latin typeface="Roboto" panose="02000000000000000000" pitchFamily="2" charset="0"/>
              </a:rPr>
              <a:t>The distribution of absolute errors is right-skewed, showing that the majority of errors is small: between 0 and 1. There is a long tail that indicates that there are several observations for which the absolute error was close to 10.The model deals very well with predicting score = 8 (the most frequent value). The further the rating from score = 8, the higher the absolute error. The biggest errors happen to observations with scores 1 or 2 which indicates that probably the model is predicting high ratings for those observations.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5205A036-CBBB-7786-B0C7-C18C724DD131}"/>
              </a:ext>
            </a:extLst>
          </p:cNvPr>
          <p:cNvPicPr>
            <a:picLocks noChangeAspect="1"/>
          </p:cNvPicPr>
          <p:nvPr/>
        </p:nvPicPr>
        <p:blipFill>
          <a:blip r:embed="rId2"/>
          <a:stretch>
            <a:fillRect/>
          </a:stretch>
        </p:blipFill>
        <p:spPr>
          <a:xfrm>
            <a:off x="395746" y="2178424"/>
            <a:ext cx="11400508" cy="4554070"/>
          </a:xfrm>
          <a:prstGeom prst="rect">
            <a:avLst/>
          </a:prstGeom>
        </p:spPr>
      </p:pic>
    </p:spTree>
    <p:extLst>
      <p:ext uri="{BB962C8B-B14F-4D97-AF65-F5344CB8AC3E}">
        <p14:creationId xmlns:p14="http://schemas.microsoft.com/office/powerpoint/2010/main" val="3481675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5B679-5265-B921-5498-54DDEF40CE13}"/>
              </a:ext>
            </a:extLst>
          </p:cNvPr>
          <p:cNvSpPr>
            <a:spLocks noGrp="1"/>
          </p:cNvSpPr>
          <p:nvPr>
            <p:ph type="title"/>
          </p:nvPr>
        </p:nvSpPr>
        <p:spPr/>
        <p:txBody>
          <a:bodyPr/>
          <a:lstStyle/>
          <a:p>
            <a:r>
              <a:rPr lang="en-US" b="0" i="0" dirty="0">
                <a:solidFill>
                  <a:schemeClr val="bg1"/>
                </a:solidFill>
                <a:effectLst/>
                <a:latin typeface="Roboto" panose="02000000000000000000" pitchFamily="2" charset="0"/>
              </a:rPr>
              <a:t>Train set: Top rated books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E8FFB8C3-6262-473A-2C2F-5A4E0CD25DEE}"/>
              </a:ext>
            </a:extLst>
          </p:cNvPr>
          <p:cNvPicPr>
            <a:picLocks noChangeAspect="1"/>
          </p:cNvPicPr>
          <p:nvPr/>
        </p:nvPicPr>
        <p:blipFill>
          <a:blip r:embed="rId2"/>
          <a:stretch>
            <a:fillRect/>
          </a:stretch>
        </p:blipFill>
        <p:spPr>
          <a:xfrm>
            <a:off x="555780" y="2026023"/>
            <a:ext cx="11080440" cy="4616823"/>
          </a:xfrm>
          <a:prstGeom prst="rect">
            <a:avLst/>
          </a:prstGeom>
        </p:spPr>
      </p:pic>
    </p:spTree>
    <p:extLst>
      <p:ext uri="{BB962C8B-B14F-4D97-AF65-F5344CB8AC3E}">
        <p14:creationId xmlns:p14="http://schemas.microsoft.com/office/powerpoint/2010/main" val="396076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B12A5-EA5E-C078-F0D6-6CFAE3E1547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86078F5-E4B3-040B-F739-2294136BAFAF}"/>
              </a:ext>
            </a:extLst>
          </p:cNvPr>
          <p:cNvSpPr>
            <a:spLocks noGrp="1"/>
          </p:cNvSpPr>
          <p:nvPr>
            <p:ph idx="1"/>
          </p:nvPr>
        </p:nvSpPr>
        <p:spPr/>
        <p:txBody>
          <a:bodyPr>
            <a:normAutofit/>
          </a:bodyPr>
          <a:lstStyle/>
          <a:p>
            <a:r>
              <a:rPr lang="en-US" sz="2400" b="0" i="0" dirty="0">
                <a:solidFill>
                  <a:srgbClr val="242424"/>
                </a:solidFill>
                <a:effectLst/>
                <a:latin typeface="source-serif-pro"/>
              </a:rPr>
              <a:t>A recommendation system filters information by predicting ratings or preferences of customers for items that the customers would like to use. It tries to recommend items to the customers according to their needs and taste.</a:t>
            </a:r>
          </a:p>
          <a:p>
            <a:r>
              <a:rPr lang="en-US" sz="2400" b="0" i="0" dirty="0">
                <a:solidFill>
                  <a:srgbClr val="242424"/>
                </a:solidFill>
                <a:effectLst/>
                <a:latin typeface="source-serif-pro"/>
              </a:rPr>
              <a:t>The system analyses the books that were liked by the customer with the unrated books, potentially looking for best-suited content to recommend them.</a:t>
            </a:r>
            <a:endParaRPr lang="en-IN" sz="2400" dirty="0"/>
          </a:p>
        </p:txBody>
      </p:sp>
    </p:spTree>
    <p:extLst>
      <p:ext uri="{BB962C8B-B14F-4D97-AF65-F5344CB8AC3E}">
        <p14:creationId xmlns:p14="http://schemas.microsoft.com/office/powerpoint/2010/main" val="394743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BC70-0AD7-F16B-6B04-8EA609B71C35}"/>
              </a:ext>
            </a:extLst>
          </p:cNvPr>
          <p:cNvSpPr>
            <a:spLocks noGrp="1"/>
          </p:cNvSpPr>
          <p:nvPr>
            <p:ph type="title"/>
          </p:nvPr>
        </p:nvSpPr>
        <p:spPr/>
        <p:txBody>
          <a:bodyPr/>
          <a:lstStyle/>
          <a:p>
            <a:r>
              <a:rPr lang="en-US" b="0" i="0" dirty="0">
                <a:solidFill>
                  <a:schemeClr val="bg1"/>
                </a:solidFill>
                <a:effectLst/>
                <a:latin typeface="Roboto" panose="02000000000000000000" pitchFamily="2" charset="0"/>
              </a:rPr>
              <a:t>Test set: predicted top rated books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76FDE243-A532-55CE-9454-1EC220B2E407}"/>
              </a:ext>
            </a:extLst>
          </p:cNvPr>
          <p:cNvPicPr>
            <a:picLocks noChangeAspect="1"/>
          </p:cNvPicPr>
          <p:nvPr/>
        </p:nvPicPr>
        <p:blipFill>
          <a:blip r:embed="rId2"/>
          <a:stretch>
            <a:fillRect/>
          </a:stretch>
        </p:blipFill>
        <p:spPr>
          <a:xfrm>
            <a:off x="395746" y="2072522"/>
            <a:ext cx="11400508" cy="4175878"/>
          </a:xfrm>
          <a:prstGeom prst="rect">
            <a:avLst/>
          </a:prstGeom>
        </p:spPr>
      </p:pic>
    </p:spTree>
    <p:extLst>
      <p:ext uri="{BB962C8B-B14F-4D97-AF65-F5344CB8AC3E}">
        <p14:creationId xmlns:p14="http://schemas.microsoft.com/office/powerpoint/2010/main" val="3783717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E9AC-0299-FE3E-27EE-B9C5FB53D302}"/>
              </a:ext>
            </a:extLst>
          </p:cNvPr>
          <p:cNvSpPr>
            <a:spLocks noGrp="1"/>
          </p:cNvSpPr>
          <p:nvPr>
            <p:ph type="title"/>
          </p:nvPr>
        </p:nvSpPr>
        <p:spPr/>
        <p:txBody>
          <a:bodyPr/>
          <a:lstStyle/>
          <a:p>
            <a:r>
              <a:rPr lang="en-US" b="0" i="0" dirty="0">
                <a:solidFill>
                  <a:schemeClr val="bg1"/>
                </a:solidFill>
                <a:effectLst/>
                <a:latin typeface="Roboto" panose="02000000000000000000" pitchFamily="2" charset="0"/>
              </a:rPr>
              <a:t>Test set: actual top rated books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0D8D4167-671F-F3BD-1EB0-089A2CA046CC}"/>
              </a:ext>
            </a:extLst>
          </p:cNvPr>
          <p:cNvPicPr>
            <a:picLocks noChangeAspect="1"/>
          </p:cNvPicPr>
          <p:nvPr/>
        </p:nvPicPr>
        <p:blipFill>
          <a:blip r:embed="rId2"/>
          <a:stretch>
            <a:fillRect/>
          </a:stretch>
        </p:blipFill>
        <p:spPr>
          <a:xfrm>
            <a:off x="468142" y="2144918"/>
            <a:ext cx="11255715" cy="4220023"/>
          </a:xfrm>
          <a:prstGeom prst="rect">
            <a:avLst/>
          </a:prstGeom>
        </p:spPr>
      </p:pic>
    </p:spTree>
    <p:extLst>
      <p:ext uri="{BB962C8B-B14F-4D97-AF65-F5344CB8AC3E}">
        <p14:creationId xmlns:p14="http://schemas.microsoft.com/office/powerpoint/2010/main" val="1458361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1361-3F54-E1BD-5791-C05475071E22}"/>
              </a:ext>
            </a:extLst>
          </p:cNvPr>
          <p:cNvSpPr>
            <a:spLocks noGrp="1"/>
          </p:cNvSpPr>
          <p:nvPr>
            <p:ph type="title"/>
          </p:nvPr>
        </p:nvSpPr>
        <p:spPr/>
        <p:txBody>
          <a:bodyPr/>
          <a:lstStyle/>
          <a:p>
            <a:r>
              <a:rPr lang="en-US" sz="3200" b="0" i="0" dirty="0">
                <a:solidFill>
                  <a:schemeClr val="bg1"/>
                </a:solidFill>
                <a:effectLst/>
                <a:latin typeface="Roboto" panose="02000000000000000000" pitchFamily="2" charset="0"/>
              </a:rPr>
              <a:t>Collaborative Filtering based(Item-Item Based)</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6C840B2A-446B-FA63-A6F8-F77AC36A4320}"/>
              </a:ext>
            </a:extLst>
          </p:cNvPr>
          <p:cNvPicPr>
            <a:picLocks noChangeAspect="1"/>
          </p:cNvPicPr>
          <p:nvPr/>
        </p:nvPicPr>
        <p:blipFill>
          <a:blip r:embed="rId2"/>
          <a:stretch>
            <a:fillRect/>
          </a:stretch>
        </p:blipFill>
        <p:spPr>
          <a:xfrm>
            <a:off x="277907" y="1443318"/>
            <a:ext cx="5665693" cy="5262282"/>
          </a:xfrm>
          <a:prstGeom prst="rect">
            <a:avLst/>
          </a:prstGeom>
        </p:spPr>
      </p:pic>
      <p:pic>
        <p:nvPicPr>
          <p:cNvPr id="6" name="Picture 5">
            <a:extLst>
              <a:ext uri="{FF2B5EF4-FFF2-40B4-BE49-F238E27FC236}">
                <a16:creationId xmlns:a16="http://schemas.microsoft.com/office/drawing/2014/main" id="{A6B63114-3156-5DE3-175D-6D94EE528DDF}"/>
              </a:ext>
            </a:extLst>
          </p:cNvPr>
          <p:cNvPicPr>
            <a:picLocks noChangeAspect="1"/>
          </p:cNvPicPr>
          <p:nvPr/>
        </p:nvPicPr>
        <p:blipFill>
          <a:blip r:embed="rId3"/>
          <a:stretch>
            <a:fillRect/>
          </a:stretch>
        </p:blipFill>
        <p:spPr>
          <a:xfrm>
            <a:off x="6096000" y="2447365"/>
            <a:ext cx="5432612" cy="4087906"/>
          </a:xfrm>
          <a:prstGeom prst="rect">
            <a:avLst/>
          </a:prstGeom>
        </p:spPr>
      </p:pic>
    </p:spTree>
    <p:extLst>
      <p:ext uri="{BB962C8B-B14F-4D97-AF65-F5344CB8AC3E}">
        <p14:creationId xmlns:p14="http://schemas.microsoft.com/office/powerpoint/2010/main" val="395190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8D27-3150-AE12-49BF-AF3006CBBEDA}"/>
              </a:ext>
            </a:extLst>
          </p:cNvPr>
          <p:cNvSpPr>
            <a:spLocks noGrp="1"/>
          </p:cNvSpPr>
          <p:nvPr>
            <p:ph type="title"/>
          </p:nvPr>
        </p:nvSpPr>
        <p:spPr/>
        <p:txBody>
          <a:bodyPr/>
          <a:lstStyle/>
          <a:p>
            <a:r>
              <a:rPr lang="en-IN" b="0" i="0" dirty="0">
                <a:solidFill>
                  <a:schemeClr val="bg1"/>
                </a:solidFill>
                <a:effectLst/>
                <a:latin typeface="Roboto" panose="02000000000000000000" pitchFamily="2" charset="0"/>
              </a:rPr>
              <a:t>Implementing KNN</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7E6B5DF5-C563-6D51-20B9-FE884E967B50}"/>
              </a:ext>
            </a:extLst>
          </p:cNvPr>
          <p:cNvPicPr>
            <a:picLocks noChangeAspect="1"/>
          </p:cNvPicPr>
          <p:nvPr/>
        </p:nvPicPr>
        <p:blipFill>
          <a:blip r:embed="rId2"/>
          <a:stretch>
            <a:fillRect/>
          </a:stretch>
        </p:blipFill>
        <p:spPr>
          <a:xfrm>
            <a:off x="519953" y="2106706"/>
            <a:ext cx="10963836" cy="3978009"/>
          </a:xfrm>
          <a:prstGeom prst="rect">
            <a:avLst/>
          </a:prstGeom>
        </p:spPr>
      </p:pic>
    </p:spTree>
    <p:extLst>
      <p:ext uri="{BB962C8B-B14F-4D97-AF65-F5344CB8AC3E}">
        <p14:creationId xmlns:p14="http://schemas.microsoft.com/office/powerpoint/2010/main" val="3799795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57E1B-DCEF-FC03-CAA7-42CA05419352}"/>
              </a:ext>
            </a:extLst>
          </p:cNvPr>
          <p:cNvPicPr>
            <a:picLocks noChangeAspect="1"/>
          </p:cNvPicPr>
          <p:nvPr/>
        </p:nvPicPr>
        <p:blipFill>
          <a:blip r:embed="rId2"/>
          <a:stretch>
            <a:fillRect/>
          </a:stretch>
        </p:blipFill>
        <p:spPr>
          <a:xfrm>
            <a:off x="206188" y="358588"/>
            <a:ext cx="11134165" cy="6042212"/>
          </a:xfrm>
          <a:prstGeom prst="rect">
            <a:avLst/>
          </a:prstGeom>
        </p:spPr>
      </p:pic>
    </p:spTree>
    <p:extLst>
      <p:ext uri="{BB962C8B-B14F-4D97-AF65-F5344CB8AC3E}">
        <p14:creationId xmlns:p14="http://schemas.microsoft.com/office/powerpoint/2010/main" val="3489876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4811B-7520-D3FF-61E6-A558641494A0}"/>
              </a:ext>
            </a:extLst>
          </p:cNvPr>
          <p:cNvSpPr>
            <a:spLocks noGrp="1"/>
          </p:cNvSpPr>
          <p:nvPr>
            <p:ph type="title"/>
          </p:nvPr>
        </p:nvSpPr>
        <p:spPr/>
        <p:txBody>
          <a:bodyPr/>
          <a:lstStyle/>
          <a:p>
            <a:r>
              <a:rPr lang="en-US" sz="2000" b="0" i="0" dirty="0">
                <a:solidFill>
                  <a:schemeClr val="bg1"/>
                </a:solidFill>
                <a:effectLst/>
                <a:latin typeface="Roboto" panose="02000000000000000000" pitchFamily="2" charset="0"/>
              </a:rPr>
              <a:t>About 1% of the books received 50 or more ratings. Because we have so many books in our data, we will limit it to the top 1%.</a:t>
            </a:r>
            <a:endParaRPr lang="en-IN" sz="2000" dirty="0">
              <a:solidFill>
                <a:schemeClr val="bg1"/>
              </a:solidFill>
            </a:endParaRPr>
          </a:p>
        </p:txBody>
      </p:sp>
      <p:pic>
        <p:nvPicPr>
          <p:cNvPr id="4" name="Picture 3">
            <a:extLst>
              <a:ext uri="{FF2B5EF4-FFF2-40B4-BE49-F238E27FC236}">
                <a16:creationId xmlns:a16="http://schemas.microsoft.com/office/drawing/2014/main" id="{A74B02E0-5A56-ACAB-6F54-C56989C416CA}"/>
              </a:ext>
            </a:extLst>
          </p:cNvPr>
          <p:cNvPicPr>
            <a:picLocks noChangeAspect="1"/>
          </p:cNvPicPr>
          <p:nvPr/>
        </p:nvPicPr>
        <p:blipFill>
          <a:blip r:embed="rId2"/>
          <a:stretch>
            <a:fillRect/>
          </a:stretch>
        </p:blipFill>
        <p:spPr>
          <a:xfrm>
            <a:off x="484094" y="1918446"/>
            <a:ext cx="11250706" cy="4604541"/>
          </a:xfrm>
          <a:prstGeom prst="rect">
            <a:avLst/>
          </a:prstGeom>
        </p:spPr>
      </p:pic>
    </p:spTree>
    <p:extLst>
      <p:ext uri="{BB962C8B-B14F-4D97-AF65-F5344CB8AC3E}">
        <p14:creationId xmlns:p14="http://schemas.microsoft.com/office/powerpoint/2010/main" val="205237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8DCE-B9D4-A74A-3193-50EA393A43CD}"/>
              </a:ext>
            </a:extLst>
          </p:cNvPr>
          <p:cNvSpPr>
            <a:spLocks noGrp="1"/>
          </p:cNvSpPr>
          <p:nvPr>
            <p:ph type="title"/>
          </p:nvPr>
        </p:nvSpPr>
        <p:spPr/>
        <p:txBody>
          <a:bodyPr/>
          <a:lstStyle/>
          <a:p>
            <a:br>
              <a:rPr lang="en-IN" sz="3200" dirty="0">
                <a:solidFill>
                  <a:schemeClr val="bg1"/>
                </a:solidFill>
                <a:latin typeface="Roboto" panose="02000000000000000000" pitchFamily="2" charset="0"/>
              </a:rPr>
            </a:br>
            <a:r>
              <a:rPr lang="en-IN" sz="3200" b="0" i="0" dirty="0">
                <a:solidFill>
                  <a:schemeClr val="bg1"/>
                </a:solidFill>
                <a:effectLst/>
                <a:latin typeface="Roboto" panose="02000000000000000000" pitchFamily="2" charset="0"/>
              </a:rPr>
              <a:t> Nearest Neighbors</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5AE7280B-D373-65C8-2869-2C1FB92A4D58}"/>
              </a:ext>
            </a:extLst>
          </p:cNvPr>
          <p:cNvPicPr>
            <a:picLocks noChangeAspect="1"/>
          </p:cNvPicPr>
          <p:nvPr/>
        </p:nvPicPr>
        <p:blipFill>
          <a:blip r:embed="rId2"/>
          <a:stretch>
            <a:fillRect/>
          </a:stretch>
        </p:blipFill>
        <p:spPr>
          <a:xfrm>
            <a:off x="528918" y="1680631"/>
            <a:ext cx="11313458" cy="5016004"/>
          </a:xfrm>
          <a:prstGeom prst="rect">
            <a:avLst/>
          </a:prstGeom>
        </p:spPr>
      </p:pic>
    </p:spTree>
    <p:extLst>
      <p:ext uri="{BB962C8B-B14F-4D97-AF65-F5344CB8AC3E}">
        <p14:creationId xmlns:p14="http://schemas.microsoft.com/office/powerpoint/2010/main" val="1732932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E1B52-072F-2BD2-10B6-366EC5B9AC71}"/>
              </a:ext>
            </a:extLst>
          </p:cNvPr>
          <p:cNvPicPr>
            <a:picLocks noChangeAspect="1"/>
          </p:cNvPicPr>
          <p:nvPr/>
        </p:nvPicPr>
        <p:blipFill>
          <a:blip r:embed="rId2"/>
          <a:stretch>
            <a:fillRect/>
          </a:stretch>
        </p:blipFill>
        <p:spPr>
          <a:xfrm>
            <a:off x="242047" y="403411"/>
            <a:ext cx="11627224" cy="6060141"/>
          </a:xfrm>
          <a:prstGeom prst="rect">
            <a:avLst/>
          </a:prstGeom>
        </p:spPr>
      </p:pic>
    </p:spTree>
    <p:extLst>
      <p:ext uri="{BB962C8B-B14F-4D97-AF65-F5344CB8AC3E}">
        <p14:creationId xmlns:p14="http://schemas.microsoft.com/office/powerpoint/2010/main" val="488158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B364-190C-ABAC-D4E4-25557B086660}"/>
              </a:ext>
            </a:extLst>
          </p:cNvPr>
          <p:cNvSpPr>
            <a:spLocks noGrp="1"/>
          </p:cNvSpPr>
          <p:nvPr>
            <p:ph type="title"/>
          </p:nvPr>
        </p:nvSpPr>
        <p:spPr/>
        <p:txBody>
          <a:bodyPr/>
          <a:lstStyle/>
          <a:p>
            <a:br>
              <a:rPr lang="en-US" sz="2800" b="0" i="0" dirty="0">
                <a:solidFill>
                  <a:schemeClr val="bg1"/>
                </a:solidFill>
                <a:effectLst/>
                <a:latin typeface="Roboto" panose="02000000000000000000" pitchFamily="2" charset="0"/>
              </a:rPr>
            </a:br>
            <a:r>
              <a:rPr lang="en-US" sz="2800" b="0" i="0" dirty="0">
                <a:solidFill>
                  <a:schemeClr val="bg1"/>
                </a:solidFill>
                <a:effectLst/>
                <a:latin typeface="Roboto" panose="02000000000000000000" pitchFamily="2" charset="0"/>
              </a:rPr>
              <a:t>Collaborative Filtering based(User-Item based)</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93465A6E-7C76-7491-36F1-AED91B522226}"/>
              </a:ext>
            </a:extLst>
          </p:cNvPr>
          <p:cNvPicPr>
            <a:picLocks noChangeAspect="1"/>
          </p:cNvPicPr>
          <p:nvPr/>
        </p:nvPicPr>
        <p:blipFill>
          <a:blip r:embed="rId2"/>
          <a:stretch>
            <a:fillRect/>
          </a:stretch>
        </p:blipFill>
        <p:spPr>
          <a:xfrm>
            <a:off x="484094" y="1628681"/>
            <a:ext cx="5773271" cy="4255651"/>
          </a:xfrm>
          <a:prstGeom prst="rect">
            <a:avLst/>
          </a:prstGeom>
        </p:spPr>
      </p:pic>
      <p:pic>
        <p:nvPicPr>
          <p:cNvPr id="6" name="Picture 5">
            <a:extLst>
              <a:ext uri="{FF2B5EF4-FFF2-40B4-BE49-F238E27FC236}">
                <a16:creationId xmlns:a16="http://schemas.microsoft.com/office/drawing/2014/main" id="{06867F12-499B-1AB2-70C9-A2194D5792F6}"/>
              </a:ext>
            </a:extLst>
          </p:cNvPr>
          <p:cNvPicPr>
            <a:picLocks noChangeAspect="1"/>
          </p:cNvPicPr>
          <p:nvPr/>
        </p:nvPicPr>
        <p:blipFill>
          <a:blip r:embed="rId3"/>
          <a:stretch>
            <a:fillRect/>
          </a:stretch>
        </p:blipFill>
        <p:spPr>
          <a:xfrm>
            <a:off x="6535270" y="1628680"/>
            <a:ext cx="5029202" cy="4799049"/>
          </a:xfrm>
          <a:prstGeom prst="rect">
            <a:avLst/>
          </a:prstGeom>
        </p:spPr>
      </p:pic>
    </p:spTree>
    <p:extLst>
      <p:ext uri="{BB962C8B-B14F-4D97-AF65-F5344CB8AC3E}">
        <p14:creationId xmlns:p14="http://schemas.microsoft.com/office/powerpoint/2010/main" val="2622081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1010-B05F-43B9-D665-172A4F9EB4F4}"/>
              </a:ext>
            </a:extLst>
          </p:cNvPr>
          <p:cNvSpPr>
            <a:spLocks noGrp="1"/>
          </p:cNvSpPr>
          <p:nvPr>
            <p:ph type="title"/>
          </p:nvPr>
        </p:nvSpPr>
        <p:spPr/>
        <p:txBody>
          <a:bodyPr/>
          <a:lstStyle/>
          <a:p>
            <a:r>
              <a:rPr lang="en-IN" dirty="0"/>
              <a:t>Item Interactions</a:t>
            </a:r>
          </a:p>
        </p:txBody>
      </p:sp>
      <p:pic>
        <p:nvPicPr>
          <p:cNvPr id="4" name="Picture 3">
            <a:extLst>
              <a:ext uri="{FF2B5EF4-FFF2-40B4-BE49-F238E27FC236}">
                <a16:creationId xmlns:a16="http://schemas.microsoft.com/office/drawing/2014/main" id="{B19F6E07-B578-896E-BF96-D66C1B95B9B3}"/>
              </a:ext>
            </a:extLst>
          </p:cNvPr>
          <p:cNvPicPr>
            <a:picLocks noChangeAspect="1"/>
          </p:cNvPicPr>
          <p:nvPr/>
        </p:nvPicPr>
        <p:blipFill>
          <a:blip r:embed="rId2"/>
          <a:stretch>
            <a:fillRect/>
          </a:stretch>
        </p:blipFill>
        <p:spPr>
          <a:xfrm>
            <a:off x="170936" y="2169459"/>
            <a:ext cx="11850127" cy="4177553"/>
          </a:xfrm>
          <a:prstGeom prst="rect">
            <a:avLst/>
          </a:prstGeom>
        </p:spPr>
      </p:pic>
    </p:spTree>
    <p:extLst>
      <p:ext uri="{BB962C8B-B14F-4D97-AF65-F5344CB8AC3E}">
        <p14:creationId xmlns:p14="http://schemas.microsoft.com/office/powerpoint/2010/main" val="3962370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A654C3-4965-1671-851F-81787D123CA2}"/>
              </a:ext>
            </a:extLst>
          </p:cNvPr>
          <p:cNvSpPr>
            <a:spLocks noGrp="1"/>
          </p:cNvSpPr>
          <p:nvPr>
            <p:ph type="title"/>
          </p:nvPr>
        </p:nvSpPr>
        <p:spPr/>
        <p:txBody>
          <a:bodyPr/>
          <a:lstStyle/>
          <a:p>
            <a:r>
              <a:rPr lang="en-IN" dirty="0"/>
              <a:t>DATA INFORMATION</a:t>
            </a:r>
          </a:p>
        </p:txBody>
      </p:sp>
      <p:pic>
        <p:nvPicPr>
          <p:cNvPr id="6" name="Picture 5">
            <a:extLst>
              <a:ext uri="{FF2B5EF4-FFF2-40B4-BE49-F238E27FC236}">
                <a16:creationId xmlns:a16="http://schemas.microsoft.com/office/drawing/2014/main" id="{6A800EB7-8694-817C-3B23-916A2069C684}"/>
              </a:ext>
            </a:extLst>
          </p:cNvPr>
          <p:cNvPicPr>
            <a:picLocks noChangeAspect="1"/>
          </p:cNvPicPr>
          <p:nvPr/>
        </p:nvPicPr>
        <p:blipFill>
          <a:blip r:embed="rId2"/>
          <a:stretch>
            <a:fillRect/>
          </a:stretch>
        </p:blipFill>
        <p:spPr>
          <a:xfrm>
            <a:off x="475129" y="2183951"/>
            <a:ext cx="3855922" cy="4624587"/>
          </a:xfrm>
          <a:prstGeom prst="rect">
            <a:avLst/>
          </a:prstGeom>
        </p:spPr>
      </p:pic>
      <p:pic>
        <p:nvPicPr>
          <p:cNvPr id="8" name="Picture 7">
            <a:extLst>
              <a:ext uri="{FF2B5EF4-FFF2-40B4-BE49-F238E27FC236}">
                <a16:creationId xmlns:a16="http://schemas.microsoft.com/office/drawing/2014/main" id="{E872F2D9-C47B-3424-B260-B1E6B0A77B8D}"/>
              </a:ext>
            </a:extLst>
          </p:cNvPr>
          <p:cNvPicPr>
            <a:picLocks noChangeAspect="1"/>
          </p:cNvPicPr>
          <p:nvPr/>
        </p:nvPicPr>
        <p:blipFill>
          <a:blip r:embed="rId3"/>
          <a:stretch>
            <a:fillRect/>
          </a:stretch>
        </p:blipFill>
        <p:spPr>
          <a:xfrm>
            <a:off x="4518212" y="2183951"/>
            <a:ext cx="7530353" cy="4548544"/>
          </a:xfrm>
          <a:prstGeom prst="rect">
            <a:avLst/>
          </a:prstGeom>
        </p:spPr>
      </p:pic>
    </p:spTree>
    <p:extLst>
      <p:ext uri="{BB962C8B-B14F-4D97-AF65-F5344CB8AC3E}">
        <p14:creationId xmlns:p14="http://schemas.microsoft.com/office/powerpoint/2010/main" val="316190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D273-7B22-B182-14A6-079D6221B351}"/>
              </a:ext>
            </a:extLst>
          </p:cNvPr>
          <p:cNvSpPr>
            <a:spLocks noGrp="1"/>
          </p:cNvSpPr>
          <p:nvPr>
            <p:ph type="title"/>
          </p:nvPr>
        </p:nvSpPr>
        <p:spPr/>
        <p:txBody>
          <a:bodyPr/>
          <a:lstStyle/>
          <a:p>
            <a:r>
              <a:rPr lang="en-IN" dirty="0"/>
              <a:t>Interaction on train set and test set</a:t>
            </a:r>
          </a:p>
        </p:txBody>
      </p:sp>
      <p:pic>
        <p:nvPicPr>
          <p:cNvPr id="4" name="Picture 3">
            <a:extLst>
              <a:ext uri="{FF2B5EF4-FFF2-40B4-BE49-F238E27FC236}">
                <a16:creationId xmlns:a16="http://schemas.microsoft.com/office/drawing/2014/main" id="{14A36FE9-4489-6BA9-B85D-845CB39BD5EA}"/>
              </a:ext>
            </a:extLst>
          </p:cNvPr>
          <p:cNvPicPr>
            <a:picLocks noChangeAspect="1"/>
          </p:cNvPicPr>
          <p:nvPr/>
        </p:nvPicPr>
        <p:blipFill>
          <a:blip r:embed="rId2"/>
          <a:stretch>
            <a:fillRect/>
          </a:stretch>
        </p:blipFill>
        <p:spPr>
          <a:xfrm>
            <a:off x="832470" y="2223246"/>
            <a:ext cx="10749930" cy="4258236"/>
          </a:xfrm>
          <a:prstGeom prst="rect">
            <a:avLst/>
          </a:prstGeom>
        </p:spPr>
      </p:pic>
    </p:spTree>
    <p:extLst>
      <p:ext uri="{BB962C8B-B14F-4D97-AF65-F5344CB8AC3E}">
        <p14:creationId xmlns:p14="http://schemas.microsoft.com/office/powerpoint/2010/main" val="2487803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BEC9-AFB2-410D-E182-BBAD762593FF}"/>
              </a:ext>
            </a:extLst>
          </p:cNvPr>
          <p:cNvSpPr>
            <a:spLocks noGrp="1"/>
          </p:cNvSpPr>
          <p:nvPr>
            <p:ph type="title"/>
          </p:nvPr>
        </p:nvSpPr>
        <p:spPr/>
        <p:txBody>
          <a:bodyPr/>
          <a:lstStyle/>
          <a:p>
            <a:r>
              <a:rPr lang="en-US" sz="1400" b="0" i="0" dirty="0">
                <a:solidFill>
                  <a:schemeClr val="bg1"/>
                </a:solidFill>
                <a:effectLst/>
                <a:latin typeface="Roboto" panose="02000000000000000000" pitchFamily="2" charset="0"/>
              </a:rPr>
              <a:t>After the factorization, we try to </a:t>
            </a:r>
            <a:r>
              <a:rPr lang="en-US" sz="1400" b="0" i="0" dirty="0" err="1">
                <a:solidFill>
                  <a:schemeClr val="bg1"/>
                </a:solidFill>
                <a:effectLst/>
                <a:latin typeface="Roboto" panose="02000000000000000000" pitchFamily="2" charset="0"/>
              </a:rPr>
              <a:t>to</a:t>
            </a:r>
            <a:r>
              <a:rPr lang="en-US" sz="1400" b="0" i="0" dirty="0">
                <a:solidFill>
                  <a:schemeClr val="bg1"/>
                </a:solidFill>
                <a:effectLst/>
                <a:latin typeface="Roboto" panose="02000000000000000000" pitchFamily="2" charset="0"/>
              </a:rPr>
              <a:t> reconstruct the original matrix by multiplying its factors. The resulting matrix is not sparse any more. It was generated predictions for items the user have not yet interaction, which we will exploit for recommendations</a:t>
            </a:r>
            <a:endParaRPr lang="en-IN" sz="1400" dirty="0">
              <a:solidFill>
                <a:schemeClr val="bg1"/>
              </a:solidFill>
            </a:endParaRPr>
          </a:p>
        </p:txBody>
      </p:sp>
      <p:pic>
        <p:nvPicPr>
          <p:cNvPr id="4" name="Picture 3">
            <a:extLst>
              <a:ext uri="{FF2B5EF4-FFF2-40B4-BE49-F238E27FC236}">
                <a16:creationId xmlns:a16="http://schemas.microsoft.com/office/drawing/2014/main" id="{FE81FD55-79EA-E4CF-B009-3B7B196C2255}"/>
              </a:ext>
            </a:extLst>
          </p:cNvPr>
          <p:cNvPicPr>
            <a:picLocks noChangeAspect="1"/>
          </p:cNvPicPr>
          <p:nvPr/>
        </p:nvPicPr>
        <p:blipFill>
          <a:blip r:embed="rId2"/>
          <a:stretch>
            <a:fillRect/>
          </a:stretch>
        </p:blipFill>
        <p:spPr>
          <a:xfrm>
            <a:off x="365488" y="2274849"/>
            <a:ext cx="6175920" cy="3874940"/>
          </a:xfrm>
          <a:prstGeom prst="rect">
            <a:avLst/>
          </a:prstGeom>
        </p:spPr>
      </p:pic>
    </p:spTree>
    <p:extLst>
      <p:ext uri="{BB962C8B-B14F-4D97-AF65-F5344CB8AC3E}">
        <p14:creationId xmlns:p14="http://schemas.microsoft.com/office/powerpoint/2010/main" val="2108769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285D9-EC85-F170-9E61-1C68FEF42782}"/>
              </a:ext>
            </a:extLst>
          </p:cNvPr>
          <p:cNvSpPr>
            <a:spLocks noGrp="1"/>
          </p:cNvSpPr>
          <p:nvPr>
            <p:ph type="title"/>
          </p:nvPr>
        </p:nvSpPr>
        <p:spPr/>
        <p:txBody>
          <a:bodyPr/>
          <a:lstStyle/>
          <a:p>
            <a:r>
              <a:rPr lang="en-US" sz="1800" b="0" dirty="0">
                <a:solidFill>
                  <a:schemeClr val="bg1"/>
                </a:solidFill>
                <a:effectLst/>
                <a:latin typeface="Courier New" panose="02070309020205020404" pitchFamily="49" charset="0"/>
              </a:rPr>
              <a:t>Converting the reconstructed matrix back to a Pandas </a:t>
            </a:r>
            <a:r>
              <a:rPr lang="en-US" sz="1800" b="0" dirty="0" err="1">
                <a:solidFill>
                  <a:schemeClr val="bg1"/>
                </a:solidFill>
                <a:effectLst/>
                <a:latin typeface="Courier New" panose="02070309020205020404" pitchFamily="49" charset="0"/>
              </a:rPr>
              <a:t>dataframe</a:t>
            </a:r>
            <a:br>
              <a:rPr lang="en-US" b="0" dirty="0">
                <a:solidFill>
                  <a:srgbClr val="000000"/>
                </a:solidFill>
                <a:effectLst/>
                <a:latin typeface="Courier New" panose="02070309020205020404" pitchFamily="49" charset="0"/>
              </a:rPr>
            </a:br>
            <a:endParaRPr lang="en-IN" dirty="0"/>
          </a:p>
        </p:txBody>
      </p:sp>
      <p:pic>
        <p:nvPicPr>
          <p:cNvPr id="6" name="Picture 5">
            <a:extLst>
              <a:ext uri="{FF2B5EF4-FFF2-40B4-BE49-F238E27FC236}">
                <a16:creationId xmlns:a16="http://schemas.microsoft.com/office/drawing/2014/main" id="{DCD1D2D0-05B3-621E-0932-A307ACFB8FE7}"/>
              </a:ext>
            </a:extLst>
          </p:cNvPr>
          <p:cNvPicPr>
            <a:picLocks noChangeAspect="1"/>
          </p:cNvPicPr>
          <p:nvPr/>
        </p:nvPicPr>
        <p:blipFill>
          <a:blip r:embed="rId2"/>
          <a:stretch>
            <a:fillRect/>
          </a:stretch>
        </p:blipFill>
        <p:spPr>
          <a:xfrm>
            <a:off x="708212" y="2187388"/>
            <a:ext cx="11008659" cy="4312024"/>
          </a:xfrm>
          <a:prstGeom prst="rect">
            <a:avLst/>
          </a:prstGeom>
        </p:spPr>
      </p:pic>
    </p:spTree>
    <p:extLst>
      <p:ext uri="{BB962C8B-B14F-4D97-AF65-F5344CB8AC3E}">
        <p14:creationId xmlns:p14="http://schemas.microsoft.com/office/powerpoint/2010/main" val="1481801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23111-B1C4-AC7D-AE7C-D3A2B5655E23}"/>
              </a:ext>
            </a:extLst>
          </p:cNvPr>
          <p:cNvSpPr>
            <a:spLocks noGrp="1"/>
          </p:cNvSpPr>
          <p:nvPr>
            <p:ph type="title"/>
          </p:nvPr>
        </p:nvSpPr>
        <p:spPr/>
        <p:txBody>
          <a:bodyPr/>
          <a:lstStyle/>
          <a:p>
            <a:r>
              <a:rPr lang="en-US" b="0" i="0" dirty="0">
                <a:solidFill>
                  <a:srgbClr val="212121"/>
                </a:solidFill>
                <a:effectLst/>
                <a:latin typeface="Roboto" panose="02000000000000000000" pitchFamily="2" charset="0"/>
              </a:rPr>
              <a:t> </a:t>
            </a:r>
            <a:r>
              <a:rPr lang="en-US" b="0" i="0" dirty="0">
                <a:solidFill>
                  <a:schemeClr val="bg1"/>
                </a:solidFill>
                <a:effectLst/>
                <a:latin typeface="Roboto" panose="02000000000000000000" pitchFamily="2" charset="0"/>
              </a:rPr>
              <a:t>User-Id 69078 and see the results</a:t>
            </a:r>
            <a:br>
              <a:rPr lang="en-US"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C3E9785C-3EDC-D153-13B3-095D7B30B6C3}"/>
              </a:ext>
            </a:extLst>
          </p:cNvPr>
          <p:cNvPicPr>
            <a:picLocks noChangeAspect="1"/>
          </p:cNvPicPr>
          <p:nvPr/>
        </p:nvPicPr>
        <p:blipFill>
          <a:blip r:embed="rId2"/>
          <a:stretch>
            <a:fillRect/>
          </a:stretch>
        </p:blipFill>
        <p:spPr>
          <a:xfrm>
            <a:off x="875645" y="2358322"/>
            <a:ext cx="8761414" cy="3593640"/>
          </a:xfrm>
          <a:prstGeom prst="rect">
            <a:avLst/>
          </a:prstGeom>
        </p:spPr>
      </p:pic>
    </p:spTree>
    <p:extLst>
      <p:ext uri="{BB962C8B-B14F-4D97-AF65-F5344CB8AC3E}">
        <p14:creationId xmlns:p14="http://schemas.microsoft.com/office/powerpoint/2010/main" val="345102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E240-CDF2-7254-7D50-2A6AD2F4B323}"/>
              </a:ext>
            </a:extLst>
          </p:cNvPr>
          <p:cNvSpPr>
            <a:spLocks noGrp="1"/>
          </p:cNvSpPr>
          <p:nvPr>
            <p:ph type="title"/>
          </p:nvPr>
        </p:nvSpPr>
        <p:spPr/>
        <p:txBody>
          <a:bodyPr/>
          <a:lstStyle/>
          <a:p>
            <a:br>
              <a:rPr lang="en-IN" sz="1600" b="0" i="0" dirty="0">
                <a:solidFill>
                  <a:schemeClr val="bg1"/>
                </a:solidFill>
                <a:effectLst/>
                <a:latin typeface="Roboto" panose="02000000000000000000" pitchFamily="2" charset="0"/>
              </a:rPr>
            </a:br>
            <a:br>
              <a:rPr lang="en-IN" sz="1600" b="0" i="0" dirty="0">
                <a:solidFill>
                  <a:schemeClr val="bg1"/>
                </a:solidFill>
                <a:effectLst/>
                <a:latin typeface="Roboto" panose="02000000000000000000" pitchFamily="2" charset="0"/>
              </a:rPr>
            </a:br>
            <a:br>
              <a:rPr lang="en-IN" sz="1600" b="0" i="0" dirty="0">
                <a:solidFill>
                  <a:schemeClr val="bg1"/>
                </a:solidFill>
                <a:effectLst/>
                <a:latin typeface="Roboto" panose="02000000000000000000" pitchFamily="2" charset="0"/>
              </a:rPr>
            </a:br>
            <a:r>
              <a:rPr lang="en-IN" sz="1600" b="0" i="0" dirty="0">
                <a:solidFill>
                  <a:schemeClr val="bg1"/>
                </a:solidFill>
                <a:effectLst/>
                <a:latin typeface="Roboto" panose="02000000000000000000" pitchFamily="2" charset="0"/>
              </a:rPr>
              <a:t>Evaluate</a:t>
            </a:r>
            <a:br>
              <a:rPr lang="en-IN" sz="1600" b="0" i="0" dirty="0">
                <a:solidFill>
                  <a:schemeClr val="bg1"/>
                </a:solidFill>
                <a:effectLst/>
                <a:latin typeface="Roboto" panose="02000000000000000000" pitchFamily="2" charset="0"/>
              </a:rPr>
            </a:br>
            <a:r>
              <a:rPr lang="en-US" sz="1600" b="0" i="0" dirty="0">
                <a:solidFill>
                  <a:schemeClr val="bg1"/>
                </a:solidFill>
                <a:effectLst/>
                <a:latin typeface="Roboto" panose="02000000000000000000" pitchFamily="2" charset="0"/>
              </a:rPr>
              <a:t>In Recommender Systems, there are a set metrics commonly used for evaluation.</a:t>
            </a:r>
            <a:br>
              <a:rPr lang="en-US" sz="1600" b="0" i="0" dirty="0">
                <a:solidFill>
                  <a:schemeClr val="bg1"/>
                </a:solidFill>
                <a:effectLst/>
                <a:latin typeface="Roboto" panose="02000000000000000000" pitchFamily="2" charset="0"/>
              </a:rPr>
            </a:br>
            <a:r>
              <a:rPr lang="en-US" sz="1600" b="0" i="0" dirty="0">
                <a:solidFill>
                  <a:schemeClr val="bg1"/>
                </a:solidFill>
                <a:effectLst/>
                <a:latin typeface="Roboto" panose="02000000000000000000" pitchFamily="2" charset="0"/>
              </a:rPr>
              <a:t> We choose to work with </a:t>
            </a:r>
            <a:r>
              <a:rPr lang="en-US" sz="1600" b="1" i="0" dirty="0">
                <a:solidFill>
                  <a:schemeClr val="bg1"/>
                </a:solidFill>
                <a:effectLst/>
                <a:latin typeface="Roboto" panose="02000000000000000000" pitchFamily="2" charset="0"/>
              </a:rPr>
              <a:t>Top-N accuracy metrics</a:t>
            </a:r>
            <a:r>
              <a:rPr lang="en-US" sz="1600" b="0" i="0" dirty="0">
                <a:solidFill>
                  <a:schemeClr val="bg1"/>
                </a:solidFill>
                <a:effectLst/>
                <a:latin typeface="Roboto" panose="02000000000000000000" pitchFamily="2" charset="0"/>
              </a:rPr>
              <a:t>, which evaluates the accuracy of the top recommendations provided to a user, comparing to the items the user has actually interacted in test set.</a:t>
            </a:r>
            <a:br>
              <a:rPr lang="en-US" b="0" i="0" dirty="0">
                <a:solidFill>
                  <a:srgbClr val="212121"/>
                </a:solidFill>
                <a:effectLst/>
                <a:latin typeface="Roboto" panose="02000000000000000000" pitchFamily="2" charset="0"/>
              </a:rPr>
            </a:br>
            <a:br>
              <a:rPr lang="en-IN" b="0" i="0" dirty="0">
                <a:solidFill>
                  <a:srgbClr val="212121"/>
                </a:solidFill>
                <a:effectLst/>
                <a:latin typeface="Roboto" panose="02000000000000000000" pitchFamily="2" charset="0"/>
              </a:rPr>
            </a:br>
            <a:endParaRPr lang="en-IN" dirty="0"/>
          </a:p>
        </p:txBody>
      </p:sp>
      <p:sp>
        <p:nvSpPr>
          <p:cNvPr id="6" name="Rectangle 3">
            <a:extLst>
              <a:ext uri="{FF2B5EF4-FFF2-40B4-BE49-F238E27FC236}">
                <a16:creationId xmlns:a16="http://schemas.microsoft.com/office/drawing/2014/main" id="{8F483C81-5E2F-51FA-6C21-0E5BF7FD6C16}"/>
              </a:ext>
            </a:extLst>
          </p:cNvPr>
          <p:cNvSpPr>
            <a:spLocks noGrp="1" noChangeArrowheads="1"/>
          </p:cNvSpPr>
          <p:nvPr>
            <p:ph idx="4294967295"/>
          </p:nvPr>
        </p:nvSpPr>
        <p:spPr bwMode="auto">
          <a:xfrm>
            <a:off x="0" y="3954463"/>
            <a:ext cx="184150" cy="7143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935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90EBEA2F-95FB-87B6-7A4D-D89AB5FF767C}"/>
              </a:ext>
            </a:extLst>
          </p:cNvPr>
          <p:cNvPicPr>
            <a:picLocks noChangeAspect="1"/>
          </p:cNvPicPr>
          <p:nvPr/>
        </p:nvPicPr>
        <p:blipFill>
          <a:blip r:embed="rId2"/>
          <a:stretch>
            <a:fillRect/>
          </a:stretch>
        </p:blipFill>
        <p:spPr>
          <a:xfrm>
            <a:off x="905164" y="1964527"/>
            <a:ext cx="9504218" cy="4454633"/>
          </a:xfrm>
          <a:prstGeom prst="rect">
            <a:avLst/>
          </a:prstGeom>
        </p:spPr>
      </p:pic>
    </p:spTree>
    <p:extLst>
      <p:ext uri="{BB962C8B-B14F-4D97-AF65-F5344CB8AC3E}">
        <p14:creationId xmlns:p14="http://schemas.microsoft.com/office/powerpoint/2010/main" val="1650341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B9B2-1BFB-C9E8-C88A-CA727645B372}"/>
              </a:ext>
            </a:extLst>
          </p:cNvPr>
          <p:cNvSpPr>
            <a:spLocks noGrp="1"/>
          </p:cNvSpPr>
          <p:nvPr>
            <p:ph type="title"/>
          </p:nvPr>
        </p:nvSpPr>
        <p:spPr/>
        <p:txBody>
          <a:bodyPr/>
          <a:lstStyle/>
          <a:p>
            <a:r>
              <a:rPr lang="en-IN" dirty="0"/>
              <a:t>DEVPLOYMENT</a:t>
            </a:r>
          </a:p>
        </p:txBody>
      </p:sp>
      <p:pic>
        <p:nvPicPr>
          <p:cNvPr id="5" name="Picture 4">
            <a:extLst>
              <a:ext uri="{FF2B5EF4-FFF2-40B4-BE49-F238E27FC236}">
                <a16:creationId xmlns:a16="http://schemas.microsoft.com/office/drawing/2014/main" id="{F0BC6101-6C24-389F-6A64-7D90C7E6E4C2}"/>
              </a:ext>
            </a:extLst>
          </p:cNvPr>
          <p:cNvPicPr>
            <a:picLocks noChangeAspect="1"/>
          </p:cNvPicPr>
          <p:nvPr/>
        </p:nvPicPr>
        <p:blipFill>
          <a:blip r:embed="rId2"/>
          <a:stretch>
            <a:fillRect/>
          </a:stretch>
        </p:blipFill>
        <p:spPr>
          <a:xfrm>
            <a:off x="654424" y="2447365"/>
            <a:ext cx="10784541" cy="3912159"/>
          </a:xfrm>
          <a:prstGeom prst="rect">
            <a:avLst/>
          </a:prstGeom>
        </p:spPr>
      </p:pic>
    </p:spTree>
    <p:extLst>
      <p:ext uri="{BB962C8B-B14F-4D97-AF65-F5344CB8AC3E}">
        <p14:creationId xmlns:p14="http://schemas.microsoft.com/office/powerpoint/2010/main" val="314285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8F5F4E-C341-31F5-9608-8B83F278410B}"/>
              </a:ext>
            </a:extLst>
          </p:cNvPr>
          <p:cNvPicPr>
            <a:picLocks noChangeAspect="1"/>
          </p:cNvPicPr>
          <p:nvPr/>
        </p:nvPicPr>
        <p:blipFill>
          <a:blip r:embed="rId2"/>
          <a:stretch>
            <a:fillRect/>
          </a:stretch>
        </p:blipFill>
        <p:spPr>
          <a:xfrm>
            <a:off x="367553" y="277906"/>
            <a:ext cx="11501718" cy="6049869"/>
          </a:xfrm>
          <a:prstGeom prst="rect">
            <a:avLst/>
          </a:prstGeom>
        </p:spPr>
      </p:pic>
    </p:spTree>
    <p:extLst>
      <p:ext uri="{BB962C8B-B14F-4D97-AF65-F5344CB8AC3E}">
        <p14:creationId xmlns:p14="http://schemas.microsoft.com/office/powerpoint/2010/main" val="3259008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17FB9-BB71-2B61-0D9C-0526298EA9A2}"/>
              </a:ext>
            </a:extLst>
          </p:cNvPr>
          <p:cNvSpPr>
            <a:spLocks noGrp="1"/>
          </p:cNvSpPr>
          <p:nvPr>
            <p:ph type="title"/>
          </p:nvPr>
        </p:nvSpPr>
        <p:spPr/>
        <p:txBody>
          <a:bodyPr/>
          <a:lstStyle/>
          <a:p>
            <a:r>
              <a:rPr lang="en-US" b="1" dirty="0"/>
              <a:t>Challenges faced</a:t>
            </a:r>
            <a:endParaRPr lang="en-IN" dirty="0"/>
          </a:p>
        </p:txBody>
      </p:sp>
      <p:sp>
        <p:nvSpPr>
          <p:cNvPr id="3" name="Content Placeholder 2">
            <a:extLst>
              <a:ext uri="{FF2B5EF4-FFF2-40B4-BE49-F238E27FC236}">
                <a16:creationId xmlns:a16="http://schemas.microsoft.com/office/drawing/2014/main" id="{F6FD13B8-4C43-6AE1-7FD1-D133C3375392}"/>
              </a:ext>
            </a:extLst>
          </p:cNvPr>
          <p:cNvSpPr>
            <a:spLocks noGrp="1"/>
          </p:cNvSpPr>
          <p:nvPr>
            <p:ph idx="1"/>
          </p:nvPr>
        </p:nvSpPr>
        <p:spPr/>
        <p:txBody>
          <a:bodyPr/>
          <a:lstStyle/>
          <a:p>
            <a:r>
              <a:rPr lang="en-US" dirty="0">
                <a:solidFill>
                  <a:srgbClr val="242424"/>
                </a:solidFill>
                <a:effectLst/>
                <a:latin typeface="Segoe UI Variable Small" pitchFamily="2" charset="0"/>
              </a:rPr>
              <a:t>Data set has huge amount of data files.</a:t>
            </a:r>
          </a:p>
          <a:p>
            <a:r>
              <a:rPr lang="en-US" i="0" dirty="0">
                <a:solidFill>
                  <a:srgbClr val="242424"/>
                </a:solidFill>
                <a:effectLst/>
                <a:latin typeface="Segoe UI Variable Small" pitchFamily="2" charset="0"/>
              </a:rPr>
              <a:t>Decision making on missing value imputations and outlier treatment was quite challenging as well.</a:t>
            </a:r>
          </a:p>
          <a:p>
            <a:r>
              <a:rPr lang="en-US" sz="1800" cap="none" dirty="0"/>
              <a:t>Deployment of code .</a:t>
            </a:r>
            <a:endParaRPr lang="en-IN" dirty="0"/>
          </a:p>
          <a:p>
            <a:endParaRPr lang="en-IN" dirty="0"/>
          </a:p>
        </p:txBody>
      </p:sp>
    </p:spTree>
    <p:extLst>
      <p:ext uri="{BB962C8B-B14F-4D97-AF65-F5344CB8AC3E}">
        <p14:creationId xmlns:p14="http://schemas.microsoft.com/office/powerpoint/2010/main" val="51678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A380-1501-ECEA-C76D-750AF5E77AD5}"/>
              </a:ext>
            </a:extLst>
          </p:cNvPr>
          <p:cNvSpPr>
            <a:spLocks noGrp="1"/>
          </p:cNvSpPr>
          <p:nvPr>
            <p:ph type="title"/>
          </p:nvPr>
        </p:nvSpPr>
        <p:spPr/>
        <p:txBody>
          <a:bodyPr/>
          <a:lstStyle/>
          <a:p>
            <a:r>
              <a:rPr lang="en-US" dirty="0"/>
              <a:t>How we overcame</a:t>
            </a:r>
            <a:endParaRPr lang="en-IN" dirty="0"/>
          </a:p>
        </p:txBody>
      </p:sp>
      <p:sp>
        <p:nvSpPr>
          <p:cNvPr id="3" name="Content Placeholder 2">
            <a:extLst>
              <a:ext uri="{FF2B5EF4-FFF2-40B4-BE49-F238E27FC236}">
                <a16:creationId xmlns:a16="http://schemas.microsoft.com/office/drawing/2014/main" id="{78BBD238-8EAD-1278-5790-DDBB2D4D32D8}"/>
              </a:ext>
            </a:extLst>
          </p:cNvPr>
          <p:cNvSpPr>
            <a:spLocks noGrp="1"/>
          </p:cNvSpPr>
          <p:nvPr>
            <p:ph idx="1"/>
          </p:nvPr>
        </p:nvSpPr>
        <p:spPr/>
        <p:txBody>
          <a:bodyPr/>
          <a:lstStyle/>
          <a:p>
            <a:r>
              <a:rPr lang="en-US" dirty="0">
                <a:solidFill>
                  <a:srgbClr val="242424"/>
                </a:solidFill>
                <a:latin typeface="source-serif-pro"/>
              </a:rPr>
              <a:t>By </a:t>
            </a:r>
            <a:r>
              <a:rPr lang="en-US" b="0" dirty="0">
                <a:solidFill>
                  <a:srgbClr val="242424"/>
                </a:solidFill>
                <a:effectLst/>
                <a:latin typeface="source-serif-pro"/>
              </a:rPr>
              <a:t>doing some analysis and selecting out more informative data files will help to build better system.</a:t>
            </a:r>
          </a:p>
          <a:p>
            <a:r>
              <a:rPr lang="en-US" b="0" dirty="0">
                <a:solidFill>
                  <a:srgbClr val="242424"/>
                </a:solidFill>
                <a:effectLst/>
                <a:latin typeface="source-serif-pro"/>
              </a:rPr>
              <a:t>Filtering out datasets and removing outliers will help us to build more concrete content-based systems.</a:t>
            </a:r>
          </a:p>
          <a:p>
            <a:endParaRPr lang="en-IN" dirty="0"/>
          </a:p>
        </p:txBody>
      </p:sp>
    </p:spTree>
    <p:extLst>
      <p:ext uri="{BB962C8B-B14F-4D97-AF65-F5344CB8AC3E}">
        <p14:creationId xmlns:p14="http://schemas.microsoft.com/office/powerpoint/2010/main" val="2610714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BAF1-379D-8888-EA97-34ECE525CD07}"/>
              </a:ext>
            </a:extLst>
          </p:cNvPr>
          <p:cNvSpPr>
            <a:spLocks noGrp="1"/>
          </p:cNvSpPr>
          <p:nvPr>
            <p:ph type="title"/>
          </p:nvPr>
        </p:nvSpPr>
        <p:spPr/>
        <p:txBody>
          <a:bodyPr/>
          <a:lstStyle/>
          <a:p>
            <a:r>
              <a:rPr lang="en-IN" b="0" i="0" dirty="0">
                <a:solidFill>
                  <a:schemeClr val="bg1"/>
                </a:solidFill>
                <a:effectLst/>
                <a:latin typeface="Roboto" panose="02000000000000000000" pitchFamily="2" charset="0"/>
              </a:rPr>
              <a:t>Conclusion</a:t>
            </a:r>
            <a:br>
              <a:rPr lang="en-IN" b="0" i="0" dirty="0">
                <a:solidFill>
                  <a:srgbClr val="212121"/>
                </a:solidFill>
                <a:effectLst/>
                <a:latin typeface="Roboto" panose="02000000000000000000" pitchFamily="2" charset="0"/>
              </a:rPr>
            </a:br>
            <a:endParaRPr lang="en-IN" dirty="0"/>
          </a:p>
        </p:txBody>
      </p:sp>
      <p:sp>
        <p:nvSpPr>
          <p:cNvPr id="3" name="Text Placeholder 2">
            <a:extLst>
              <a:ext uri="{FF2B5EF4-FFF2-40B4-BE49-F238E27FC236}">
                <a16:creationId xmlns:a16="http://schemas.microsoft.com/office/drawing/2014/main" id="{57E1DE69-375E-7A29-3453-5333C1B9DCD2}"/>
              </a:ext>
            </a:extLst>
          </p:cNvPr>
          <p:cNvSpPr>
            <a:spLocks noGrp="1"/>
          </p:cNvSpPr>
          <p:nvPr>
            <p:ph type="body" sz="half" idx="2"/>
          </p:nvPr>
        </p:nvSpPr>
        <p:spPr>
          <a:xfrm>
            <a:off x="618566" y="3299012"/>
            <a:ext cx="11170022" cy="3334870"/>
          </a:xfrm>
        </p:spPr>
        <p:txBody>
          <a:bodyPr>
            <a:normAutofit fontScale="92500" lnSpcReduction="10000"/>
          </a:bodyPr>
          <a:lstStyle/>
          <a:p>
            <a:pPr marL="285750" indent="-285750">
              <a:buFont typeface="Arial" panose="020B0604020202020204" pitchFamily="34" charset="0"/>
              <a:buChar char="•"/>
            </a:pPr>
            <a:r>
              <a:rPr lang="en-US" dirty="0">
                <a:solidFill>
                  <a:srgbClr val="7030A0"/>
                </a:solidFill>
              </a:rPr>
              <a:t>In EDA, the Top-10 most rated books were essentially novels. Books like The Lovely Bone and The Secret Life of Bees were very well perceived.</a:t>
            </a:r>
          </a:p>
          <a:p>
            <a:pPr marL="285750" indent="-285750">
              <a:buFont typeface="Arial" panose="020B0604020202020204" pitchFamily="34" charset="0"/>
              <a:buChar char="•"/>
            </a:pPr>
            <a:r>
              <a:rPr lang="en-US" dirty="0">
                <a:solidFill>
                  <a:srgbClr val="7030A0"/>
                </a:solidFill>
              </a:rPr>
              <a:t>Majority of the readers were of the age bracket 20-35 and most of them came from North American and European countries namely USA, Canada, UK, Germany and Spain.</a:t>
            </a:r>
          </a:p>
          <a:p>
            <a:pPr marL="285750" indent="-285750">
              <a:buFont typeface="Arial" panose="020B0604020202020204" pitchFamily="34" charset="0"/>
              <a:buChar char="•"/>
            </a:pPr>
            <a:r>
              <a:rPr lang="en-US" dirty="0">
                <a:solidFill>
                  <a:srgbClr val="7030A0"/>
                </a:solidFill>
              </a:rPr>
              <a:t>If we look at the ratings distribution, most of the books have high ratings with maximum books being rated 8. Ratings below 5 are few in number.</a:t>
            </a:r>
          </a:p>
          <a:p>
            <a:pPr marL="285750" indent="-285750">
              <a:buFont typeface="Arial" panose="020B0604020202020204" pitchFamily="34" charset="0"/>
              <a:buChar char="•"/>
            </a:pPr>
            <a:r>
              <a:rPr lang="en-US" dirty="0">
                <a:solidFill>
                  <a:srgbClr val="7030A0"/>
                </a:solidFill>
              </a:rPr>
              <a:t>Author with the most books was Agatha Christie, William Shakespeare and Stephen King.</a:t>
            </a:r>
          </a:p>
          <a:p>
            <a:pPr marL="285750" indent="-285750">
              <a:buFont typeface="Arial" panose="020B0604020202020204" pitchFamily="34" charset="0"/>
              <a:buChar char="•"/>
            </a:pPr>
            <a:r>
              <a:rPr lang="en-US" dirty="0">
                <a:solidFill>
                  <a:srgbClr val="7030A0"/>
                </a:solidFill>
              </a:rPr>
              <a:t>For modelling, it was observed that for model based collaborative filtering SVD technique worked way better than NMF with lower Mean Absolute Error (MAE) .</a:t>
            </a:r>
          </a:p>
          <a:p>
            <a:pPr marL="285750" indent="-285750">
              <a:buFont typeface="Arial" panose="020B0604020202020204" pitchFamily="34" charset="0"/>
              <a:buChar char="•"/>
            </a:pPr>
            <a:r>
              <a:rPr lang="en-US" dirty="0">
                <a:solidFill>
                  <a:srgbClr val="7030A0"/>
                </a:solidFill>
              </a:rPr>
              <a:t>Amongst the memory based approach, item-item CF performed better than user-user CF because of lower computation .</a:t>
            </a:r>
            <a:endParaRPr lang="en-IN" dirty="0">
              <a:solidFill>
                <a:srgbClr val="7030A0"/>
              </a:solidFill>
            </a:endParaRPr>
          </a:p>
        </p:txBody>
      </p:sp>
    </p:spTree>
    <p:extLst>
      <p:ext uri="{BB962C8B-B14F-4D97-AF65-F5344CB8AC3E}">
        <p14:creationId xmlns:p14="http://schemas.microsoft.com/office/powerpoint/2010/main" val="128200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6688-F712-F2FE-2773-867AAC7815A7}"/>
              </a:ext>
            </a:extLst>
          </p:cNvPr>
          <p:cNvSpPr>
            <a:spLocks noGrp="1"/>
          </p:cNvSpPr>
          <p:nvPr>
            <p:ph type="title"/>
          </p:nvPr>
        </p:nvSpPr>
        <p:spPr/>
        <p:txBody>
          <a:bodyPr/>
          <a:lstStyle/>
          <a:p>
            <a:r>
              <a:rPr lang="en-IN" b="1" i="0" dirty="0">
                <a:solidFill>
                  <a:schemeClr val="bg1"/>
                </a:solidFill>
                <a:effectLst/>
                <a:latin typeface="Roboto" panose="02000000000000000000" pitchFamily="2" charset="0"/>
              </a:rPr>
              <a:t>Dimension of dataset</a:t>
            </a:r>
            <a:br>
              <a:rPr lang="en-IN" b="0" i="0" dirty="0">
                <a:solidFill>
                  <a:srgbClr val="212121"/>
                </a:solidFill>
                <a:effectLst/>
                <a:latin typeface="Roboto" panose="02000000000000000000" pitchFamily="2" charset="0"/>
              </a:rPr>
            </a:br>
            <a:endParaRPr lang="en-IN" dirty="0"/>
          </a:p>
        </p:txBody>
      </p:sp>
      <p:pic>
        <p:nvPicPr>
          <p:cNvPr id="4" name="Picture 3">
            <a:extLst>
              <a:ext uri="{FF2B5EF4-FFF2-40B4-BE49-F238E27FC236}">
                <a16:creationId xmlns:a16="http://schemas.microsoft.com/office/drawing/2014/main" id="{D81F0303-8441-8AE4-A253-26AF115F8C2D}"/>
              </a:ext>
            </a:extLst>
          </p:cNvPr>
          <p:cNvPicPr>
            <a:picLocks noChangeAspect="1"/>
          </p:cNvPicPr>
          <p:nvPr/>
        </p:nvPicPr>
        <p:blipFill>
          <a:blip r:embed="rId2"/>
          <a:stretch>
            <a:fillRect/>
          </a:stretch>
        </p:blipFill>
        <p:spPr>
          <a:xfrm>
            <a:off x="995082" y="2236366"/>
            <a:ext cx="6110655" cy="4307869"/>
          </a:xfrm>
          <a:prstGeom prst="rect">
            <a:avLst/>
          </a:prstGeom>
        </p:spPr>
      </p:pic>
    </p:spTree>
    <p:extLst>
      <p:ext uri="{BB962C8B-B14F-4D97-AF65-F5344CB8AC3E}">
        <p14:creationId xmlns:p14="http://schemas.microsoft.com/office/powerpoint/2010/main" val="3406826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F39526-EC3E-E4A5-0AF9-DA4E03CCB683}"/>
              </a:ext>
            </a:extLst>
          </p:cNvPr>
          <p:cNvSpPr>
            <a:spLocks noGrp="1"/>
          </p:cNvSpPr>
          <p:nvPr>
            <p:ph type="ctrTitle"/>
          </p:nvPr>
        </p:nvSpPr>
        <p:spPr/>
        <p:txBody>
          <a:bodyPr/>
          <a:lstStyle/>
          <a:p>
            <a:r>
              <a:rPr lang="en-IN" dirty="0"/>
              <a:t>THANK YOU</a:t>
            </a:r>
          </a:p>
        </p:txBody>
      </p:sp>
      <p:sp>
        <p:nvSpPr>
          <p:cNvPr id="6" name="Subtitle 5">
            <a:extLst>
              <a:ext uri="{FF2B5EF4-FFF2-40B4-BE49-F238E27FC236}">
                <a16:creationId xmlns:a16="http://schemas.microsoft.com/office/drawing/2014/main" id="{A3BE304F-1E2E-5161-3301-5A9A0D6B12A9}"/>
              </a:ext>
            </a:extLst>
          </p:cNvPr>
          <p:cNvSpPr>
            <a:spLocks noGrp="1"/>
          </p:cNvSpPr>
          <p:nvPr>
            <p:ph type="subTitle" idx="1"/>
          </p:nvPr>
        </p:nvSpPr>
        <p:spPr/>
        <p:txBody>
          <a:bodyPr/>
          <a:lstStyle/>
          <a:p>
            <a:r>
              <a:rPr lang="en-IN" dirty="0"/>
              <a:t>.</a:t>
            </a:r>
          </a:p>
        </p:txBody>
      </p:sp>
    </p:spTree>
    <p:extLst>
      <p:ext uri="{BB962C8B-B14F-4D97-AF65-F5344CB8AC3E}">
        <p14:creationId xmlns:p14="http://schemas.microsoft.com/office/powerpoint/2010/main" val="4226803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813F-F5BE-BCAC-5484-E74089A91E7B}"/>
              </a:ext>
            </a:extLst>
          </p:cNvPr>
          <p:cNvSpPr>
            <a:spLocks noGrp="1"/>
          </p:cNvSpPr>
          <p:nvPr>
            <p:ph type="title"/>
          </p:nvPr>
        </p:nvSpPr>
        <p:spPr/>
        <p:txBody>
          <a:bodyPr/>
          <a:lstStyle/>
          <a:p>
            <a:r>
              <a:rPr lang="en-IN" b="1" i="0" dirty="0">
                <a:solidFill>
                  <a:schemeClr val="bg1"/>
                </a:solidFill>
                <a:effectLst/>
                <a:latin typeface="source-serif-pro"/>
              </a:rPr>
              <a:t>Users Dataset</a:t>
            </a:r>
            <a:br>
              <a:rPr lang="en-IN" b="1" i="0" dirty="0">
                <a:solidFill>
                  <a:schemeClr val="bg1"/>
                </a:solidFill>
                <a:effectLst/>
                <a:latin typeface="source-serif-pro"/>
              </a:rPr>
            </a:br>
            <a:r>
              <a:rPr lang="en-US" sz="1800" b="1" i="0" dirty="0">
                <a:solidFill>
                  <a:schemeClr val="bg1"/>
                </a:solidFill>
                <a:effectLst/>
                <a:latin typeface="source-serif-pro"/>
              </a:rPr>
              <a:t>Age: </a:t>
            </a:r>
            <a:r>
              <a:rPr lang="en-US" sz="1800" b="0" i="0" dirty="0">
                <a:solidFill>
                  <a:schemeClr val="bg1"/>
                </a:solidFill>
                <a:effectLst/>
                <a:latin typeface="source-serif-pro"/>
              </a:rPr>
              <a:t>Let’s understand the Age distribution of the given user dataset. By using a </a:t>
            </a:r>
            <a:r>
              <a:rPr lang="en-US" sz="1800" b="0" i="0" dirty="0" err="1">
                <a:solidFill>
                  <a:schemeClr val="bg1"/>
                </a:solidFill>
                <a:effectLst/>
                <a:latin typeface="source-serif-pro"/>
              </a:rPr>
              <a:t>distplot</a:t>
            </a:r>
            <a:r>
              <a:rPr lang="en-US" sz="1800" b="0" i="0" dirty="0">
                <a:solidFill>
                  <a:schemeClr val="bg1"/>
                </a:solidFill>
                <a:effectLst/>
                <a:latin typeface="source-serif-pro"/>
              </a:rPr>
              <a:t> for the Age column we can get the distribution of ages and the density. Below is the </a:t>
            </a:r>
            <a:r>
              <a:rPr lang="en-US" sz="1800" b="0" i="0" dirty="0" err="1">
                <a:solidFill>
                  <a:schemeClr val="bg1"/>
                </a:solidFill>
                <a:effectLst/>
                <a:latin typeface="source-serif-pro"/>
              </a:rPr>
              <a:t>distplot</a:t>
            </a:r>
            <a:r>
              <a:rPr lang="en-US" sz="1800" b="0" i="0" dirty="0">
                <a:solidFill>
                  <a:schemeClr val="bg1"/>
                </a:solidFill>
                <a:effectLst/>
                <a:latin typeface="source-serif-pro"/>
              </a:rPr>
              <a:t>.</a:t>
            </a:r>
            <a:br>
              <a:rPr lang="en-IN" b="1" i="0" dirty="0">
                <a:solidFill>
                  <a:schemeClr val="bg1"/>
                </a:solidFill>
                <a:effectLst/>
                <a:latin typeface="source-serif-pro"/>
              </a:rPr>
            </a:br>
            <a:endParaRPr lang="en-IN" dirty="0">
              <a:solidFill>
                <a:schemeClr val="bg1"/>
              </a:solidFill>
            </a:endParaRPr>
          </a:p>
        </p:txBody>
      </p:sp>
      <p:pic>
        <p:nvPicPr>
          <p:cNvPr id="4" name="Picture 3">
            <a:extLst>
              <a:ext uri="{FF2B5EF4-FFF2-40B4-BE49-F238E27FC236}">
                <a16:creationId xmlns:a16="http://schemas.microsoft.com/office/drawing/2014/main" id="{5483727E-131E-06CB-7FAA-79851A196C40}"/>
              </a:ext>
            </a:extLst>
          </p:cNvPr>
          <p:cNvPicPr>
            <a:picLocks noChangeAspect="1"/>
          </p:cNvPicPr>
          <p:nvPr/>
        </p:nvPicPr>
        <p:blipFill>
          <a:blip r:embed="rId2"/>
          <a:stretch>
            <a:fillRect/>
          </a:stretch>
        </p:blipFill>
        <p:spPr>
          <a:xfrm>
            <a:off x="385666" y="2528045"/>
            <a:ext cx="5284767" cy="3922923"/>
          </a:xfrm>
          <a:prstGeom prst="rect">
            <a:avLst/>
          </a:prstGeom>
        </p:spPr>
      </p:pic>
      <p:pic>
        <p:nvPicPr>
          <p:cNvPr id="6" name="Picture 5">
            <a:extLst>
              <a:ext uri="{FF2B5EF4-FFF2-40B4-BE49-F238E27FC236}">
                <a16:creationId xmlns:a16="http://schemas.microsoft.com/office/drawing/2014/main" id="{A694BD43-D7B9-B4E8-01A2-8838796572A1}"/>
              </a:ext>
            </a:extLst>
          </p:cNvPr>
          <p:cNvPicPr>
            <a:picLocks noChangeAspect="1"/>
          </p:cNvPicPr>
          <p:nvPr/>
        </p:nvPicPr>
        <p:blipFill>
          <a:blip r:embed="rId3"/>
          <a:stretch>
            <a:fillRect/>
          </a:stretch>
        </p:blipFill>
        <p:spPr>
          <a:xfrm>
            <a:off x="5670433" y="2470513"/>
            <a:ext cx="4658844" cy="3777887"/>
          </a:xfrm>
          <a:prstGeom prst="rect">
            <a:avLst/>
          </a:prstGeom>
        </p:spPr>
      </p:pic>
    </p:spTree>
    <p:extLst>
      <p:ext uri="{BB962C8B-B14F-4D97-AF65-F5344CB8AC3E}">
        <p14:creationId xmlns:p14="http://schemas.microsoft.com/office/powerpoint/2010/main" val="248055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FB17-47EE-99F4-6BE2-3C66A9BA82FC}"/>
              </a:ext>
            </a:extLst>
          </p:cNvPr>
          <p:cNvSpPr>
            <a:spLocks noGrp="1"/>
          </p:cNvSpPr>
          <p:nvPr>
            <p:ph type="title"/>
          </p:nvPr>
        </p:nvSpPr>
        <p:spPr/>
        <p:txBody>
          <a:bodyPr/>
          <a:lstStyle/>
          <a:p>
            <a:r>
              <a:rPr lang="en-IN" b="1" i="0" dirty="0">
                <a:solidFill>
                  <a:schemeClr val="bg1"/>
                </a:solidFill>
                <a:effectLst/>
                <a:latin typeface="source-serif-pro"/>
              </a:rPr>
              <a:t>Location</a:t>
            </a:r>
            <a:endParaRPr lang="en-IN" dirty="0">
              <a:solidFill>
                <a:schemeClr val="bg1"/>
              </a:solidFill>
            </a:endParaRPr>
          </a:p>
        </p:txBody>
      </p:sp>
      <p:pic>
        <p:nvPicPr>
          <p:cNvPr id="4" name="Picture 3">
            <a:extLst>
              <a:ext uri="{FF2B5EF4-FFF2-40B4-BE49-F238E27FC236}">
                <a16:creationId xmlns:a16="http://schemas.microsoft.com/office/drawing/2014/main" id="{4AED5120-4603-5CC7-BC4B-BC7C264D4F96}"/>
              </a:ext>
            </a:extLst>
          </p:cNvPr>
          <p:cNvPicPr>
            <a:picLocks noChangeAspect="1"/>
          </p:cNvPicPr>
          <p:nvPr/>
        </p:nvPicPr>
        <p:blipFill>
          <a:blip r:embed="rId2"/>
          <a:stretch>
            <a:fillRect/>
          </a:stretch>
        </p:blipFill>
        <p:spPr>
          <a:xfrm>
            <a:off x="619356" y="1775012"/>
            <a:ext cx="7582557" cy="833717"/>
          </a:xfrm>
          <a:prstGeom prst="rect">
            <a:avLst/>
          </a:prstGeom>
        </p:spPr>
      </p:pic>
      <p:pic>
        <p:nvPicPr>
          <p:cNvPr id="6" name="Picture 5">
            <a:extLst>
              <a:ext uri="{FF2B5EF4-FFF2-40B4-BE49-F238E27FC236}">
                <a16:creationId xmlns:a16="http://schemas.microsoft.com/office/drawing/2014/main" id="{CFCDDA7E-FCC7-4E76-F5EC-4F87A3E08C8D}"/>
              </a:ext>
            </a:extLst>
          </p:cNvPr>
          <p:cNvPicPr>
            <a:picLocks noChangeAspect="1"/>
          </p:cNvPicPr>
          <p:nvPr/>
        </p:nvPicPr>
        <p:blipFill>
          <a:blip r:embed="rId3"/>
          <a:stretch>
            <a:fillRect/>
          </a:stretch>
        </p:blipFill>
        <p:spPr>
          <a:xfrm>
            <a:off x="306384" y="2796988"/>
            <a:ext cx="6766769" cy="3800103"/>
          </a:xfrm>
          <a:prstGeom prst="rect">
            <a:avLst/>
          </a:prstGeom>
        </p:spPr>
      </p:pic>
    </p:spTree>
    <p:extLst>
      <p:ext uri="{BB962C8B-B14F-4D97-AF65-F5344CB8AC3E}">
        <p14:creationId xmlns:p14="http://schemas.microsoft.com/office/powerpoint/2010/main" val="243046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35C1-0477-C25F-3C43-536854B1D099}"/>
              </a:ext>
            </a:extLst>
          </p:cNvPr>
          <p:cNvSpPr>
            <a:spLocks noGrp="1"/>
          </p:cNvSpPr>
          <p:nvPr>
            <p:ph type="title"/>
          </p:nvPr>
        </p:nvSpPr>
        <p:spPr>
          <a:xfrm>
            <a:off x="1101165" y="1586753"/>
            <a:ext cx="8761413" cy="488326"/>
          </a:xfrm>
        </p:spPr>
        <p:txBody>
          <a:bodyPr/>
          <a:lstStyle/>
          <a:p>
            <a:br>
              <a:rPr lang="en-IN" sz="1200" b="1" i="0" dirty="0">
                <a:solidFill>
                  <a:schemeClr val="bg1"/>
                </a:solidFill>
                <a:effectLst/>
                <a:latin typeface="source-serif-pro"/>
              </a:rPr>
            </a:br>
            <a:r>
              <a:rPr lang="en-IN" sz="1600" b="1" dirty="0">
                <a:solidFill>
                  <a:schemeClr val="bg1"/>
                </a:solidFill>
                <a:latin typeface="source-serif-pro"/>
              </a:rPr>
              <a:t>Book Dataset</a:t>
            </a:r>
            <a:br>
              <a:rPr lang="en-IN" sz="1600" b="1" dirty="0">
                <a:solidFill>
                  <a:schemeClr val="bg1"/>
                </a:solidFill>
                <a:latin typeface="source-serif-pro"/>
              </a:rPr>
            </a:br>
            <a:r>
              <a:rPr lang="en-US" sz="1600" dirty="0">
                <a:solidFill>
                  <a:schemeClr val="bg1"/>
                </a:solidFill>
                <a:latin typeface="source-serif-pro"/>
              </a:rPr>
              <a:t>From the count plot, let’s find the top 10 Book-Author and top 10 Book-Publishers. Further we find that both the plots are skewed and the maximum number of books are from top 10 Book-Authors and top 10 Book-Publishers.</a:t>
            </a:r>
            <a:br>
              <a:rPr lang="en-US" sz="1600" dirty="0">
                <a:solidFill>
                  <a:srgbClr val="242424"/>
                </a:solidFill>
                <a:latin typeface="source-serif-pro"/>
              </a:rPr>
            </a:br>
            <a:br>
              <a:rPr lang="en-US" sz="1600" dirty="0"/>
            </a:br>
            <a:br>
              <a:rPr lang="en-US" b="0" i="0" dirty="0">
                <a:solidFill>
                  <a:schemeClr val="bg1"/>
                </a:solidFill>
                <a:effectLst/>
                <a:latin typeface="source-serif-pro"/>
              </a:rPr>
            </a:br>
            <a:br>
              <a:rPr lang="en-US" dirty="0">
                <a:solidFill>
                  <a:schemeClr val="bg1"/>
                </a:solidFill>
                <a:effectLst/>
              </a:rPr>
            </a:br>
            <a:endParaRPr lang="en-IN" dirty="0">
              <a:solidFill>
                <a:schemeClr val="bg1"/>
              </a:solidFill>
            </a:endParaRPr>
          </a:p>
        </p:txBody>
      </p:sp>
      <p:pic>
        <p:nvPicPr>
          <p:cNvPr id="4" name="Picture 3">
            <a:extLst>
              <a:ext uri="{FF2B5EF4-FFF2-40B4-BE49-F238E27FC236}">
                <a16:creationId xmlns:a16="http://schemas.microsoft.com/office/drawing/2014/main" id="{22C5E1FD-4C6A-A2E0-DC17-D3E4B54DC9A8}"/>
              </a:ext>
            </a:extLst>
          </p:cNvPr>
          <p:cNvPicPr>
            <a:picLocks noChangeAspect="1"/>
          </p:cNvPicPr>
          <p:nvPr/>
        </p:nvPicPr>
        <p:blipFill>
          <a:blip r:embed="rId2"/>
          <a:stretch>
            <a:fillRect/>
          </a:stretch>
        </p:blipFill>
        <p:spPr>
          <a:xfrm>
            <a:off x="545353" y="1586753"/>
            <a:ext cx="4752788" cy="4743931"/>
          </a:xfrm>
          <a:prstGeom prst="rect">
            <a:avLst/>
          </a:prstGeom>
        </p:spPr>
      </p:pic>
      <p:pic>
        <p:nvPicPr>
          <p:cNvPr id="6" name="Picture 5">
            <a:extLst>
              <a:ext uri="{FF2B5EF4-FFF2-40B4-BE49-F238E27FC236}">
                <a16:creationId xmlns:a16="http://schemas.microsoft.com/office/drawing/2014/main" id="{961CCC3D-4C16-1F06-2E1D-3F3082022D12}"/>
              </a:ext>
            </a:extLst>
          </p:cNvPr>
          <p:cNvPicPr>
            <a:picLocks noChangeAspect="1"/>
          </p:cNvPicPr>
          <p:nvPr/>
        </p:nvPicPr>
        <p:blipFill>
          <a:blip r:embed="rId3"/>
          <a:stretch>
            <a:fillRect/>
          </a:stretch>
        </p:blipFill>
        <p:spPr>
          <a:xfrm>
            <a:off x="5378823" y="1586754"/>
            <a:ext cx="6267823" cy="4329952"/>
          </a:xfrm>
          <a:prstGeom prst="rect">
            <a:avLst/>
          </a:prstGeom>
        </p:spPr>
      </p:pic>
    </p:spTree>
    <p:extLst>
      <p:ext uri="{BB962C8B-B14F-4D97-AF65-F5344CB8AC3E}">
        <p14:creationId xmlns:p14="http://schemas.microsoft.com/office/powerpoint/2010/main" val="417227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4AB8-1B78-8445-3606-26EB242AFC26}"/>
              </a:ext>
            </a:extLst>
          </p:cNvPr>
          <p:cNvSpPr>
            <a:spLocks noGrp="1"/>
          </p:cNvSpPr>
          <p:nvPr>
            <p:ph type="title"/>
          </p:nvPr>
        </p:nvSpPr>
        <p:spPr/>
        <p:txBody>
          <a:bodyPr/>
          <a:lstStyle/>
          <a:p>
            <a:r>
              <a:rPr lang="en-IN" b="1" i="0" dirty="0">
                <a:solidFill>
                  <a:schemeClr val="bg1"/>
                </a:solidFill>
                <a:effectLst/>
                <a:latin typeface="source-serif-pro"/>
              </a:rPr>
              <a:t>Ratings Dataset</a:t>
            </a:r>
            <a:endParaRPr lang="en-IN" dirty="0">
              <a:solidFill>
                <a:schemeClr val="bg1"/>
              </a:solidFill>
            </a:endParaRPr>
          </a:p>
        </p:txBody>
      </p:sp>
      <p:pic>
        <p:nvPicPr>
          <p:cNvPr id="4" name="Picture 3">
            <a:extLst>
              <a:ext uri="{FF2B5EF4-FFF2-40B4-BE49-F238E27FC236}">
                <a16:creationId xmlns:a16="http://schemas.microsoft.com/office/drawing/2014/main" id="{D15FB2EF-BBC8-E3E0-75FD-4676F60E40C9}"/>
              </a:ext>
            </a:extLst>
          </p:cNvPr>
          <p:cNvPicPr>
            <a:picLocks noChangeAspect="1"/>
          </p:cNvPicPr>
          <p:nvPr/>
        </p:nvPicPr>
        <p:blipFill>
          <a:blip r:embed="rId2"/>
          <a:stretch>
            <a:fillRect/>
          </a:stretch>
        </p:blipFill>
        <p:spPr>
          <a:xfrm>
            <a:off x="558128" y="2223246"/>
            <a:ext cx="10719472" cy="4318793"/>
          </a:xfrm>
          <a:prstGeom prst="rect">
            <a:avLst/>
          </a:prstGeom>
        </p:spPr>
      </p:pic>
    </p:spTree>
    <p:extLst>
      <p:ext uri="{BB962C8B-B14F-4D97-AF65-F5344CB8AC3E}">
        <p14:creationId xmlns:p14="http://schemas.microsoft.com/office/powerpoint/2010/main" val="411192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A86C7-7766-B893-4474-2659A321099E}"/>
              </a:ext>
            </a:extLst>
          </p:cNvPr>
          <p:cNvSpPr>
            <a:spLocks noGrp="1"/>
          </p:cNvSpPr>
          <p:nvPr>
            <p:ph type="title"/>
          </p:nvPr>
        </p:nvSpPr>
        <p:spPr/>
        <p:txBody>
          <a:bodyPr/>
          <a:lstStyle/>
          <a:p>
            <a:r>
              <a:rPr lang="en-US" sz="1800" b="0" i="0" dirty="0">
                <a:solidFill>
                  <a:schemeClr val="bg1"/>
                </a:solidFill>
                <a:effectLst/>
                <a:latin typeface="Roboto" panose="02000000000000000000" pitchFamily="2" charset="0"/>
              </a:rPr>
              <a:t>The ratings are very unevenly distributed, and the vast majority of ratings are 0 .As quoted in the description of the dataset - BX-Book-Ratings contains the book rating information. Ratings are either explicit, expressed on a scale from 1-10 higher values denoting higher appreciation, or implicit, expressed by 0.Hence </a:t>
            </a:r>
            <a:r>
              <a:rPr lang="en-US" sz="1800" b="0" i="0" dirty="0" err="1">
                <a:solidFill>
                  <a:schemeClr val="bg1"/>
                </a:solidFill>
                <a:effectLst/>
                <a:latin typeface="Roboto" panose="02000000000000000000" pitchFamily="2" charset="0"/>
              </a:rPr>
              <a:t>segragating</a:t>
            </a:r>
            <a:r>
              <a:rPr lang="en-US" sz="1800" b="0" i="0" dirty="0">
                <a:solidFill>
                  <a:schemeClr val="bg1"/>
                </a:solidFill>
                <a:effectLst/>
                <a:latin typeface="Roboto" panose="02000000000000000000" pitchFamily="2" charset="0"/>
              </a:rPr>
              <a:t> implicit and </a:t>
            </a:r>
            <a:r>
              <a:rPr lang="en-US" sz="1800" b="0" i="0" dirty="0" err="1">
                <a:solidFill>
                  <a:schemeClr val="bg1"/>
                </a:solidFill>
                <a:effectLst/>
                <a:latin typeface="Roboto" panose="02000000000000000000" pitchFamily="2" charset="0"/>
              </a:rPr>
              <a:t>explict</a:t>
            </a:r>
            <a:r>
              <a:rPr lang="en-US" sz="1800" b="0" i="0" dirty="0">
                <a:solidFill>
                  <a:schemeClr val="bg1"/>
                </a:solidFill>
                <a:effectLst/>
                <a:latin typeface="Roboto" panose="02000000000000000000" pitchFamily="2" charset="0"/>
              </a:rPr>
              <a:t> ratings datasets</a:t>
            </a:r>
            <a:endParaRPr lang="en-IN" sz="1800" dirty="0">
              <a:solidFill>
                <a:schemeClr val="bg1"/>
              </a:solidFill>
            </a:endParaRPr>
          </a:p>
        </p:txBody>
      </p:sp>
      <p:pic>
        <p:nvPicPr>
          <p:cNvPr id="6" name="Picture 5">
            <a:extLst>
              <a:ext uri="{FF2B5EF4-FFF2-40B4-BE49-F238E27FC236}">
                <a16:creationId xmlns:a16="http://schemas.microsoft.com/office/drawing/2014/main" id="{C43BDA4A-0B48-620C-81C8-82CC774001B0}"/>
              </a:ext>
            </a:extLst>
          </p:cNvPr>
          <p:cNvPicPr>
            <a:picLocks noChangeAspect="1"/>
          </p:cNvPicPr>
          <p:nvPr/>
        </p:nvPicPr>
        <p:blipFill>
          <a:blip r:embed="rId2"/>
          <a:stretch>
            <a:fillRect/>
          </a:stretch>
        </p:blipFill>
        <p:spPr>
          <a:xfrm>
            <a:off x="792020" y="3541060"/>
            <a:ext cx="10607959" cy="3146611"/>
          </a:xfrm>
          <a:prstGeom prst="rect">
            <a:avLst/>
          </a:prstGeom>
        </p:spPr>
      </p:pic>
      <p:pic>
        <p:nvPicPr>
          <p:cNvPr id="8" name="Picture 7">
            <a:extLst>
              <a:ext uri="{FF2B5EF4-FFF2-40B4-BE49-F238E27FC236}">
                <a16:creationId xmlns:a16="http://schemas.microsoft.com/office/drawing/2014/main" id="{5A84A26E-65C3-1568-4CCB-757B11A728A0}"/>
              </a:ext>
            </a:extLst>
          </p:cNvPr>
          <p:cNvPicPr>
            <a:picLocks noChangeAspect="1"/>
          </p:cNvPicPr>
          <p:nvPr/>
        </p:nvPicPr>
        <p:blipFill>
          <a:blip r:embed="rId3"/>
          <a:stretch>
            <a:fillRect/>
          </a:stretch>
        </p:blipFill>
        <p:spPr>
          <a:xfrm>
            <a:off x="792020" y="2061881"/>
            <a:ext cx="10673840" cy="1367119"/>
          </a:xfrm>
          <a:prstGeom prst="rect">
            <a:avLst/>
          </a:prstGeom>
        </p:spPr>
      </p:pic>
    </p:spTree>
    <p:extLst>
      <p:ext uri="{BB962C8B-B14F-4D97-AF65-F5344CB8AC3E}">
        <p14:creationId xmlns:p14="http://schemas.microsoft.com/office/powerpoint/2010/main" val="2798689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1135</TotalTime>
  <Words>1065</Words>
  <Application>Microsoft Office PowerPoint</Application>
  <PresentationFormat>Widescreen</PresentationFormat>
  <Paragraphs>53</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Century Gothic</vt:lpstr>
      <vt:lpstr>Courier New</vt:lpstr>
      <vt:lpstr>Roboto</vt:lpstr>
      <vt:lpstr>Segoe UI Variable Small</vt:lpstr>
      <vt:lpstr>source-serif-pro</vt:lpstr>
      <vt:lpstr>Wingdings 3</vt:lpstr>
      <vt:lpstr>Ion Boardroom</vt:lpstr>
      <vt:lpstr> BOOK RECOMMENDATION SYSTEM (P-307) GROUP-2 </vt:lpstr>
      <vt:lpstr>INTRODUCTION</vt:lpstr>
      <vt:lpstr>DATA INFORMATION</vt:lpstr>
      <vt:lpstr>Dimension of dataset </vt:lpstr>
      <vt:lpstr>Users Dataset Age: Let’s understand the Age distribution of the given user dataset. By using a distplot for the Age column we can get the distribution of ages and the density. Below is the distplot. </vt:lpstr>
      <vt:lpstr>Location</vt:lpstr>
      <vt:lpstr> Book Dataset From the count plot, let’s find the top 10 Book-Author and top 10 Book-Publishers. Further we find that both the plots are skewed and the maximum number of books are from top 10 Book-Authors and top 10 Book-Publishers.    </vt:lpstr>
      <vt:lpstr>Ratings Dataset</vt:lpstr>
      <vt:lpstr>The ratings are very unevenly distributed, and the vast majority of ratings are 0 .As quoted in the description of the dataset - BX-Book-Ratings contains the book rating information. Ratings are either explicit, expressed on a scale from 1-10 higher values denoting higher appreciation, or implicit, expressed by 0.Hence segragating implicit and explict ratings datasets</vt:lpstr>
      <vt:lpstr>Merging All Dataset </vt:lpstr>
      <vt:lpstr>Popularity Based Filtering </vt:lpstr>
      <vt:lpstr>Here we used 90th percentile as our cutoff. In other words, for a book to feature in the charts, it must have more votes than at least 90% of the books in the list. We see that there are 38570 books which qualify to be in this list. Now, we need to calculate our metric for each qualified book. To do this, we will define a function, weighted_rating() and define a new feature score, of which we’ll calculate the value by applying this function to our DataFrame of qualified books: </vt:lpstr>
      <vt:lpstr>Model Based Collaborative Filtering This analysis will focus on book recommendations based on Book-Crossing dataset. To reduce the dimensionality of the dataset and avoid running into memory error we will focus on users with at least 3 ratings and top 10% most frequently rated books. The recommender systems will be built using surprise package (Matrix Factorization - based models)</vt:lpstr>
      <vt:lpstr>SVD and NMF models </vt:lpstr>
      <vt:lpstr>  SVD algorithm As a result, regarding the majority of parameters, the default setting is the most optimal one. The improvement obtained with Grid Search is very small. </vt:lpstr>
      <vt:lpstr>  Collaborative Filtering model In this part, let's examine in detail the results obtained by the SVD model that provided the best RMSE score. </vt:lpstr>
      <vt:lpstr> Distribution of actual ratings and predicted ratings  of books in the test set. </vt:lpstr>
      <vt:lpstr>    Absolute error of predicted ratings The distribution of absolute errors is right-skewed, showing that the majority of errors is small: between 0 and 1. There is a long tail that indicates that there are several observations for which the absolute error was close to 10.The model deals very well with predicting score = 8 (the most frequent value). The further the rating from score = 8, the higher the absolute error. The biggest errors happen to observations with scores 1 or 2 which indicates that probably the model is predicting high ratings for those observations. </vt:lpstr>
      <vt:lpstr>Train set: Top rated books </vt:lpstr>
      <vt:lpstr>Test set: predicted top rated books </vt:lpstr>
      <vt:lpstr>Test set: actual top rated books </vt:lpstr>
      <vt:lpstr>Collaborative Filtering based(Item-Item Based) </vt:lpstr>
      <vt:lpstr>Implementing KNN </vt:lpstr>
      <vt:lpstr>PowerPoint Presentation</vt:lpstr>
      <vt:lpstr>About 1% of the books received 50 or more ratings. Because we have so many books in our data, we will limit it to the top 1%.</vt:lpstr>
      <vt:lpstr>  Nearest Neighbors </vt:lpstr>
      <vt:lpstr>PowerPoint Presentation</vt:lpstr>
      <vt:lpstr> Collaborative Filtering based(User-Item based) </vt:lpstr>
      <vt:lpstr>Item Interactions</vt:lpstr>
      <vt:lpstr>Interaction on train set and test set</vt:lpstr>
      <vt:lpstr>After the factorization, we try to to reconstruct the original matrix by multiplying its factors. The resulting matrix is not sparse any more. It was generated predictions for items the user have not yet interaction, which we will exploit for recommendations</vt:lpstr>
      <vt:lpstr>Converting the reconstructed matrix back to a Pandas dataframe </vt:lpstr>
      <vt:lpstr> User-Id 69078 and see the results </vt:lpstr>
      <vt:lpstr>   Evaluate In Recommender Systems, there are a set metrics commonly used for evaluation.  We choose to work with Top-N accuracy metrics, which evaluates the accuracy of the top recommendations provided to a user, comparing to the items the user has actually interacted in test set.  </vt:lpstr>
      <vt:lpstr>DEVPLOYMENT</vt:lpstr>
      <vt:lpstr>PowerPoint Presentation</vt:lpstr>
      <vt:lpstr>Challenges faced</vt:lpstr>
      <vt:lpstr>How we overcame</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BOOK RECOMMENDATION SYSTEM (P-307) GROUP-2 </dc:title>
  <dc:creator>SUDIPTA DAS</dc:creator>
  <cp:lastModifiedBy>SUDIPTA DAS</cp:lastModifiedBy>
  <cp:revision>2</cp:revision>
  <dcterms:created xsi:type="dcterms:W3CDTF">2023-11-20T17:03:50Z</dcterms:created>
  <dcterms:modified xsi:type="dcterms:W3CDTF">2023-11-28T14:04:58Z</dcterms:modified>
</cp:coreProperties>
</file>